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</p:sldMasterIdLst>
  <p:notesMasterIdLst>
    <p:notesMasterId r:id="rId41"/>
  </p:notesMasterIdLst>
  <p:sldIdLst>
    <p:sldId id="257" r:id="rId9"/>
    <p:sldId id="321" r:id="rId10"/>
    <p:sldId id="299" r:id="rId11"/>
    <p:sldId id="258" r:id="rId12"/>
    <p:sldId id="259" r:id="rId13"/>
    <p:sldId id="300" r:id="rId14"/>
    <p:sldId id="301" r:id="rId15"/>
    <p:sldId id="302" r:id="rId16"/>
    <p:sldId id="313" r:id="rId17"/>
    <p:sldId id="314" r:id="rId18"/>
    <p:sldId id="315" r:id="rId19"/>
    <p:sldId id="304" r:id="rId20"/>
    <p:sldId id="261" r:id="rId21"/>
    <p:sldId id="322" r:id="rId22"/>
    <p:sldId id="320" r:id="rId23"/>
    <p:sldId id="323" r:id="rId24"/>
    <p:sldId id="305" r:id="rId25"/>
    <p:sldId id="268" r:id="rId26"/>
    <p:sldId id="269" r:id="rId27"/>
    <p:sldId id="271" r:id="rId28"/>
    <p:sldId id="309" r:id="rId29"/>
    <p:sldId id="288" r:id="rId30"/>
    <p:sldId id="285" r:id="rId31"/>
    <p:sldId id="280" r:id="rId32"/>
    <p:sldId id="318" r:id="rId33"/>
    <p:sldId id="279" r:id="rId34"/>
    <p:sldId id="319" r:id="rId35"/>
    <p:sldId id="286" r:id="rId36"/>
    <p:sldId id="296" r:id="rId37"/>
    <p:sldId id="324" r:id="rId38"/>
    <p:sldId id="295" r:id="rId39"/>
    <p:sldId id="29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53680" autoAdjust="0"/>
  </p:normalViewPr>
  <p:slideViewPr>
    <p:cSldViewPr snapToGrid="0">
      <p:cViewPr varScale="1">
        <p:scale>
          <a:sx n="40" d="100"/>
          <a:sy n="40" d="100"/>
        </p:scale>
        <p:origin x="1998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77E1EA-CED2-408D-9992-9A24590C2E8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E1A965-172A-4509-AFDF-37FA4FDEB034}">
      <dgm:prSet phldrT="[Text]"/>
      <dgm:spPr/>
      <dgm:t>
        <a:bodyPr/>
        <a:lstStyle/>
        <a:p>
          <a:r>
            <a:rPr lang="en-US" dirty="0"/>
            <a:t>FUNDING</a:t>
          </a:r>
        </a:p>
      </dgm:t>
    </dgm:pt>
    <dgm:pt modelId="{99C80FFD-E265-4FFD-B60F-D9DEB2D6A284}" type="parTrans" cxnId="{76BC5685-B9DD-46E2-BE0E-3FEBB03038D3}">
      <dgm:prSet/>
      <dgm:spPr/>
      <dgm:t>
        <a:bodyPr/>
        <a:lstStyle/>
        <a:p>
          <a:endParaRPr lang="en-US"/>
        </a:p>
      </dgm:t>
    </dgm:pt>
    <dgm:pt modelId="{86520956-100C-4D4C-BFDB-2EC197756876}" type="sibTrans" cxnId="{76BC5685-B9DD-46E2-BE0E-3FEBB03038D3}">
      <dgm:prSet/>
      <dgm:spPr/>
      <dgm:t>
        <a:bodyPr/>
        <a:lstStyle/>
        <a:p>
          <a:endParaRPr lang="en-US"/>
        </a:p>
      </dgm:t>
    </dgm:pt>
    <dgm:pt modelId="{FEF53D83-E820-436C-829A-377CAB1EC1F9}">
      <dgm:prSet phldrT="[Text]"/>
      <dgm:spPr/>
      <dgm:t>
        <a:bodyPr/>
        <a:lstStyle/>
        <a:p>
          <a:r>
            <a:rPr lang="en-US" dirty="0"/>
            <a:t>Eligibility to </a:t>
          </a:r>
          <a:r>
            <a:rPr lang="en-US" dirty="0" smtClean="0"/>
            <a:t>apply for/ receive </a:t>
          </a:r>
          <a:r>
            <a:rPr lang="en-US" dirty="0" err="1" smtClean="0"/>
            <a:t>CoC</a:t>
          </a:r>
          <a:r>
            <a:rPr lang="en-US" dirty="0" smtClean="0"/>
            <a:t> funds from HUD</a:t>
          </a:r>
          <a:endParaRPr lang="en-US" dirty="0"/>
        </a:p>
      </dgm:t>
    </dgm:pt>
    <dgm:pt modelId="{5A62A91D-A195-4CC7-A4E6-FEA1C908398E}" type="parTrans" cxnId="{F7AD4AA8-B3AB-4E84-9661-C3AF0DDD4623}">
      <dgm:prSet/>
      <dgm:spPr/>
      <dgm:t>
        <a:bodyPr/>
        <a:lstStyle/>
        <a:p>
          <a:endParaRPr lang="en-US"/>
        </a:p>
      </dgm:t>
    </dgm:pt>
    <dgm:pt modelId="{0650D695-602A-4D77-A3FF-498238FB2901}" type="sibTrans" cxnId="{F7AD4AA8-B3AB-4E84-9661-C3AF0DDD4623}">
      <dgm:prSet/>
      <dgm:spPr/>
      <dgm:t>
        <a:bodyPr/>
        <a:lstStyle/>
        <a:p>
          <a:endParaRPr lang="en-US"/>
        </a:p>
      </dgm:t>
    </dgm:pt>
    <dgm:pt modelId="{2D4361BF-2D22-4A48-B0C7-15A15A71D8BE}">
      <dgm:prSet phldrT="[Text]"/>
      <dgm:spPr/>
      <dgm:t>
        <a:bodyPr/>
        <a:lstStyle/>
        <a:p>
          <a:r>
            <a:rPr lang="en-US" dirty="0"/>
            <a:t>EXTENT</a:t>
          </a:r>
        </a:p>
      </dgm:t>
    </dgm:pt>
    <dgm:pt modelId="{E55B8E34-F678-469E-ACBD-9883A18A26A8}" type="parTrans" cxnId="{0BEFE087-5C63-4BD1-BCA7-0234F3FAE2BA}">
      <dgm:prSet/>
      <dgm:spPr/>
      <dgm:t>
        <a:bodyPr/>
        <a:lstStyle/>
        <a:p>
          <a:endParaRPr lang="en-US"/>
        </a:p>
      </dgm:t>
    </dgm:pt>
    <dgm:pt modelId="{CD695345-83E9-441D-808C-9FE78E755F38}" type="sibTrans" cxnId="{0BEFE087-5C63-4BD1-BCA7-0234F3FAE2BA}">
      <dgm:prSet/>
      <dgm:spPr/>
      <dgm:t>
        <a:bodyPr/>
        <a:lstStyle/>
        <a:p>
          <a:endParaRPr lang="en-US"/>
        </a:p>
      </dgm:t>
    </dgm:pt>
    <dgm:pt modelId="{6DE8E632-F234-4046-AACE-BEBD9AA7D862}">
      <dgm:prSet phldrT="[Text]"/>
      <dgm:spPr/>
      <dgm:t>
        <a:bodyPr/>
        <a:lstStyle/>
        <a:p>
          <a:r>
            <a:rPr lang="en-US" dirty="0"/>
            <a:t>Trends of homelessness in the local area</a:t>
          </a:r>
        </a:p>
      </dgm:t>
    </dgm:pt>
    <dgm:pt modelId="{FAD07A4E-6489-4088-9A4C-31BD89A89F40}" type="parTrans" cxnId="{AB6B1CFC-EAFC-4687-83F5-D667564A5AC8}">
      <dgm:prSet/>
      <dgm:spPr/>
      <dgm:t>
        <a:bodyPr/>
        <a:lstStyle/>
        <a:p>
          <a:endParaRPr lang="en-US"/>
        </a:p>
      </dgm:t>
    </dgm:pt>
    <dgm:pt modelId="{F3E846EF-5332-4261-9A85-D8FEFBCA0BDA}" type="sibTrans" cxnId="{AB6B1CFC-EAFC-4687-83F5-D667564A5AC8}">
      <dgm:prSet/>
      <dgm:spPr/>
      <dgm:t>
        <a:bodyPr/>
        <a:lstStyle/>
        <a:p>
          <a:endParaRPr lang="en-US"/>
        </a:p>
      </dgm:t>
    </dgm:pt>
    <dgm:pt modelId="{9AB00AAD-2CD4-47C0-99D1-8389191F9350}">
      <dgm:prSet phldrT="[Text]"/>
      <dgm:spPr/>
      <dgm:t>
        <a:bodyPr/>
        <a:lstStyle/>
        <a:p>
          <a:r>
            <a:rPr lang="en-US" dirty="0"/>
            <a:t>AWARENESS</a:t>
          </a:r>
        </a:p>
      </dgm:t>
    </dgm:pt>
    <dgm:pt modelId="{93B1B20C-AFA8-47AA-8BB3-13CF0526682F}" type="parTrans" cxnId="{9CFAB920-76D3-416E-AA7E-9F878FE8BDC9}">
      <dgm:prSet/>
      <dgm:spPr/>
      <dgm:t>
        <a:bodyPr/>
        <a:lstStyle/>
        <a:p>
          <a:endParaRPr lang="en-US"/>
        </a:p>
      </dgm:t>
    </dgm:pt>
    <dgm:pt modelId="{CEA4669D-CBE8-4690-8F06-E5240FBEC040}" type="sibTrans" cxnId="{9CFAB920-76D3-416E-AA7E-9F878FE8BDC9}">
      <dgm:prSet/>
      <dgm:spPr/>
      <dgm:t>
        <a:bodyPr/>
        <a:lstStyle/>
        <a:p>
          <a:endParaRPr lang="en-US"/>
        </a:p>
      </dgm:t>
    </dgm:pt>
    <dgm:pt modelId="{06E05AB1-A46A-4A2B-A1B7-C4FBA390CE72}">
      <dgm:prSet phldrT="[Text]"/>
      <dgm:spPr/>
      <dgm:t>
        <a:bodyPr/>
        <a:lstStyle/>
        <a:p>
          <a:r>
            <a:rPr lang="en-US" dirty="0"/>
            <a:t>Raise community awareness</a:t>
          </a:r>
        </a:p>
      </dgm:t>
    </dgm:pt>
    <dgm:pt modelId="{3CA3BB62-6034-4213-84AC-E0F87B2A5107}" type="parTrans" cxnId="{146A75A0-8D21-4832-9D8B-AE1AB3589716}">
      <dgm:prSet/>
      <dgm:spPr/>
      <dgm:t>
        <a:bodyPr/>
        <a:lstStyle/>
        <a:p>
          <a:endParaRPr lang="en-US"/>
        </a:p>
      </dgm:t>
    </dgm:pt>
    <dgm:pt modelId="{AA1D2248-72E1-4188-A364-B5ADB9D01E46}" type="sibTrans" cxnId="{146A75A0-8D21-4832-9D8B-AE1AB3589716}">
      <dgm:prSet/>
      <dgm:spPr/>
      <dgm:t>
        <a:bodyPr/>
        <a:lstStyle/>
        <a:p>
          <a:endParaRPr lang="en-US"/>
        </a:p>
      </dgm:t>
    </dgm:pt>
    <dgm:pt modelId="{9CAA5DD3-A14F-43CD-9AAE-46341DE75F1F}">
      <dgm:prSet phldrT="[Text]"/>
      <dgm:spPr/>
      <dgm:t>
        <a:bodyPr/>
        <a:lstStyle/>
        <a:p>
          <a:r>
            <a:rPr lang="en-US" dirty="0"/>
            <a:t>Characteristics of those experiencing homelessness</a:t>
          </a:r>
        </a:p>
      </dgm:t>
    </dgm:pt>
    <dgm:pt modelId="{FE1E1E90-460B-446A-B25E-A832FC0F12AF}" type="parTrans" cxnId="{F8F08052-0865-4F57-BC55-F7B66B446939}">
      <dgm:prSet/>
      <dgm:spPr/>
      <dgm:t>
        <a:bodyPr/>
        <a:lstStyle/>
        <a:p>
          <a:endParaRPr lang="en-US"/>
        </a:p>
      </dgm:t>
    </dgm:pt>
    <dgm:pt modelId="{A3578FD7-647D-476F-8446-DBE43F4B7910}" type="sibTrans" cxnId="{F8F08052-0865-4F57-BC55-F7B66B446939}">
      <dgm:prSet/>
      <dgm:spPr/>
      <dgm:t>
        <a:bodyPr/>
        <a:lstStyle/>
        <a:p>
          <a:endParaRPr lang="en-US"/>
        </a:p>
      </dgm:t>
    </dgm:pt>
    <dgm:pt modelId="{31D81CB9-DFF9-4524-A1D0-6B1E7B87E108}">
      <dgm:prSet phldrT="[Text]"/>
      <dgm:spPr/>
      <dgm:t>
        <a:bodyPr/>
        <a:lstStyle/>
        <a:p>
          <a:r>
            <a:rPr lang="en-US" dirty="0"/>
            <a:t>New programs</a:t>
          </a:r>
        </a:p>
      </dgm:t>
    </dgm:pt>
    <dgm:pt modelId="{E2DB89A4-F82F-4F33-91DD-E73B51AC293B}" type="parTrans" cxnId="{2AE83C77-42A7-4794-A307-CCC4D3E48DA2}">
      <dgm:prSet/>
      <dgm:spPr/>
      <dgm:t>
        <a:bodyPr/>
        <a:lstStyle/>
        <a:p>
          <a:endParaRPr lang="en-US"/>
        </a:p>
      </dgm:t>
    </dgm:pt>
    <dgm:pt modelId="{B4DABA23-9E02-4D88-80B4-CEF85AB92D0B}" type="sibTrans" cxnId="{2AE83C77-42A7-4794-A307-CCC4D3E48DA2}">
      <dgm:prSet/>
      <dgm:spPr/>
      <dgm:t>
        <a:bodyPr/>
        <a:lstStyle/>
        <a:p>
          <a:endParaRPr lang="en-US"/>
        </a:p>
      </dgm:t>
    </dgm:pt>
    <dgm:pt modelId="{9833E48E-33A0-4454-B020-4308BFA2383E}">
      <dgm:prSet phldrT="[Text]"/>
      <dgm:spPr/>
      <dgm:t>
        <a:bodyPr/>
        <a:lstStyle/>
        <a:p>
          <a:r>
            <a:rPr lang="en-US" dirty="0"/>
            <a:t>Raise political awareness</a:t>
          </a:r>
        </a:p>
      </dgm:t>
    </dgm:pt>
    <dgm:pt modelId="{A908005C-60B5-4416-8E8F-621513517C7A}" type="parTrans" cxnId="{4F9112A1-A604-4F9C-823E-28A4C75C79EB}">
      <dgm:prSet/>
      <dgm:spPr/>
      <dgm:t>
        <a:bodyPr/>
        <a:lstStyle/>
        <a:p>
          <a:endParaRPr lang="en-US"/>
        </a:p>
      </dgm:t>
    </dgm:pt>
    <dgm:pt modelId="{EA19875E-311A-43AA-9F79-C5D313A40341}" type="sibTrans" cxnId="{4F9112A1-A604-4F9C-823E-28A4C75C79EB}">
      <dgm:prSet/>
      <dgm:spPr/>
      <dgm:t>
        <a:bodyPr/>
        <a:lstStyle/>
        <a:p>
          <a:endParaRPr lang="en-US"/>
        </a:p>
      </dgm:t>
    </dgm:pt>
    <dgm:pt modelId="{57D33388-99BD-4EFC-BDF1-078838510CD5}" type="pres">
      <dgm:prSet presAssocID="{EB77E1EA-CED2-408D-9992-9A24590C2E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37C9ED-879C-4ACE-9ABA-8767D56BB2B2}" type="pres">
      <dgm:prSet presAssocID="{EB77E1EA-CED2-408D-9992-9A24590C2E81}" presName="fgShape" presStyleLbl="fgShp" presStyleIdx="0" presStyleCnt="1"/>
      <dgm:spPr/>
    </dgm:pt>
    <dgm:pt modelId="{7FE9F79A-A22A-4FFE-AC2B-CD5C4A1CF1B7}" type="pres">
      <dgm:prSet presAssocID="{EB77E1EA-CED2-408D-9992-9A24590C2E81}" presName="linComp" presStyleCnt="0"/>
      <dgm:spPr/>
    </dgm:pt>
    <dgm:pt modelId="{EB251876-5082-40CD-8AD2-A338871082FA}" type="pres">
      <dgm:prSet presAssocID="{57E1A965-172A-4509-AFDF-37FA4FDEB034}" presName="compNode" presStyleCnt="0"/>
      <dgm:spPr/>
    </dgm:pt>
    <dgm:pt modelId="{26AEA50B-B00B-4DAD-8E35-CC6A57DACB1F}" type="pres">
      <dgm:prSet presAssocID="{57E1A965-172A-4509-AFDF-37FA4FDEB034}" presName="bkgdShape" presStyleLbl="node1" presStyleIdx="0" presStyleCnt="3"/>
      <dgm:spPr/>
      <dgm:t>
        <a:bodyPr/>
        <a:lstStyle/>
        <a:p>
          <a:endParaRPr lang="en-US"/>
        </a:p>
      </dgm:t>
    </dgm:pt>
    <dgm:pt modelId="{ECFC0522-C71F-4985-BAAF-055B8B1E9923}" type="pres">
      <dgm:prSet presAssocID="{57E1A965-172A-4509-AFDF-37FA4FDEB03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71619-C09D-4721-97FB-0C251996AC37}" type="pres">
      <dgm:prSet presAssocID="{57E1A965-172A-4509-AFDF-37FA4FDEB034}" presName="invisiNode" presStyleLbl="node1" presStyleIdx="0" presStyleCnt="3"/>
      <dgm:spPr/>
    </dgm:pt>
    <dgm:pt modelId="{D779382C-3C53-4310-845C-37BC2AA7E10F}" type="pres">
      <dgm:prSet presAssocID="{57E1A965-172A-4509-AFDF-37FA4FDEB03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A62EB11-484A-4156-82B1-837D1C8E5FA4}" type="pres">
      <dgm:prSet presAssocID="{86520956-100C-4D4C-BFDB-2EC19775687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CFE1ECD-658B-472B-9A94-3C07DDF6AB7F}" type="pres">
      <dgm:prSet presAssocID="{2D4361BF-2D22-4A48-B0C7-15A15A71D8BE}" presName="compNode" presStyleCnt="0"/>
      <dgm:spPr/>
    </dgm:pt>
    <dgm:pt modelId="{425968B0-81BA-437A-BCCF-FDD81CA3F40A}" type="pres">
      <dgm:prSet presAssocID="{2D4361BF-2D22-4A48-B0C7-15A15A71D8BE}" presName="bkgdShape" presStyleLbl="node1" presStyleIdx="1" presStyleCnt="3"/>
      <dgm:spPr/>
      <dgm:t>
        <a:bodyPr/>
        <a:lstStyle/>
        <a:p>
          <a:endParaRPr lang="en-US"/>
        </a:p>
      </dgm:t>
    </dgm:pt>
    <dgm:pt modelId="{1F5B6F45-61E5-4F22-9631-785E0677CCA9}" type="pres">
      <dgm:prSet presAssocID="{2D4361BF-2D22-4A48-B0C7-15A15A71D8B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77988-2B74-4DE6-B03C-E30F7DFA08F9}" type="pres">
      <dgm:prSet presAssocID="{2D4361BF-2D22-4A48-B0C7-15A15A71D8BE}" presName="invisiNode" presStyleLbl="node1" presStyleIdx="1" presStyleCnt="3"/>
      <dgm:spPr/>
    </dgm:pt>
    <dgm:pt modelId="{E382717B-13D0-439B-BF4A-F64BBE572C4A}" type="pres">
      <dgm:prSet presAssocID="{2D4361BF-2D22-4A48-B0C7-15A15A71D8BE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5FB97711-1BDC-4538-9848-A86548F3B765}" type="pres">
      <dgm:prSet presAssocID="{CD695345-83E9-441D-808C-9FE78E755F3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3856822-6FF1-474B-BE60-A08310F67269}" type="pres">
      <dgm:prSet presAssocID="{9AB00AAD-2CD4-47C0-99D1-8389191F9350}" presName="compNode" presStyleCnt="0"/>
      <dgm:spPr/>
    </dgm:pt>
    <dgm:pt modelId="{3C699722-3578-43D8-ACE3-7F40A5F2FA8E}" type="pres">
      <dgm:prSet presAssocID="{9AB00AAD-2CD4-47C0-99D1-8389191F9350}" presName="bkgdShape" presStyleLbl="node1" presStyleIdx="2" presStyleCnt="3" custLinFactNeighborX="13729" custLinFactNeighborY="19476"/>
      <dgm:spPr/>
      <dgm:t>
        <a:bodyPr/>
        <a:lstStyle/>
        <a:p>
          <a:endParaRPr lang="en-US"/>
        </a:p>
      </dgm:t>
    </dgm:pt>
    <dgm:pt modelId="{2E85010F-50AC-4F12-9109-7E7921677207}" type="pres">
      <dgm:prSet presAssocID="{9AB00AAD-2CD4-47C0-99D1-8389191F935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EC7F2-CDED-420F-ABC7-899B38B6B651}" type="pres">
      <dgm:prSet presAssocID="{9AB00AAD-2CD4-47C0-99D1-8389191F9350}" presName="invisiNode" presStyleLbl="node1" presStyleIdx="2" presStyleCnt="3"/>
      <dgm:spPr/>
    </dgm:pt>
    <dgm:pt modelId="{5D742DA8-7BB3-4F46-BBC6-64C8F8556FC9}" type="pres">
      <dgm:prSet presAssocID="{9AB00AAD-2CD4-47C0-99D1-8389191F9350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</dgm:ptLst>
  <dgm:cxnLst>
    <dgm:cxn modelId="{DC2E33F7-2628-4B57-962B-BA2D20C912AD}" type="presOf" srcId="{CD695345-83E9-441D-808C-9FE78E755F38}" destId="{5FB97711-1BDC-4538-9848-A86548F3B765}" srcOrd="0" destOrd="0" presId="urn:microsoft.com/office/officeart/2005/8/layout/hList7"/>
    <dgm:cxn modelId="{2AE83C77-42A7-4794-A307-CCC4D3E48DA2}" srcId="{2D4361BF-2D22-4A48-B0C7-15A15A71D8BE}" destId="{31D81CB9-DFF9-4524-A1D0-6B1E7B87E108}" srcOrd="2" destOrd="0" parTransId="{E2DB89A4-F82F-4F33-91DD-E73B51AC293B}" sibTransId="{B4DABA23-9E02-4D88-80B4-CEF85AB92D0B}"/>
    <dgm:cxn modelId="{651BAF25-238E-4486-B1A0-9AC49EC949EE}" type="presOf" srcId="{9833E48E-33A0-4454-B020-4308BFA2383E}" destId="{2E85010F-50AC-4F12-9109-7E7921677207}" srcOrd="1" destOrd="2" presId="urn:microsoft.com/office/officeart/2005/8/layout/hList7"/>
    <dgm:cxn modelId="{9B1F2304-1690-40E0-B966-35C3EB0C3887}" type="presOf" srcId="{2D4361BF-2D22-4A48-B0C7-15A15A71D8BE}" destId="{425968B0-81BA-437A-BCCF-FDD81CA3F40A}" srcOrd="0" destOrd="0" presId="urn:microsoft.com/office/officeart/2005/8/layout/hList7"/>
    <dgm:cxn modelId="{31E98538-7CAD-43F2-982F-F5A9A3354C66}" type="presOf" srcId="{57E1A965-172A-4509-AFDF-37FA4FDEB034}" destId="{ECFC0522-C71F-4985-BAAF-055B8B1E9923}" srcOrd="1" destOrd="0" presId="urn:microsoft.com/office/officeart/2005/8/layout/hList7"/>
    <dgm:cxn modelId="{62CCA52E-2E7C-42A2-AACC-7B59EF6B4F1D}" type="presOf" srcId="{6DE8E632-F234-4046-AACE-BEBD9AA7D862}" destId="{1F5B6F45-61E5-4F22-9631-785E0677CCA9}" srcOrd="1" destOrd="1" presId="urn:microsoft.com/office/officeart/2005/8/layout/hList7"/>
    <dgm:cxn modelId="{F8966A50-BA78-4EB6-BFB1-64C2B4F27A20}" type="presOf" srcId="{06E05AB1-A46A-4A2B-A1B7-C4FBA390CE72}" destId="{2E85010F-50AC-4F12-9109-7E7921677207}" srcOrd="1" destOrd="1" presId="urn:microsoft.com/office/officeart/2005/8/layout/hList7"/>
    <dgm:cxn modelId="{CDAE6A58-6F8E-495F-9492-F13C60F56ABD}" type="presOf" srcId="{06E05AB1-A46A-4A2B-A1B7-C4FBA390CE72}" destId="{3C699722-3578-43D8-ACE3-7F40A5F2FA8E}" srcOrd="0" destOrd="1" presId="urn:microsoft.com/office/officeart/2005/8/layout/hList7"/>
    <dgm:cxn modelId="{F7AD4AA8-B3AB-4E84-9661-C3AF0DDD4623}" srcId="{57E1A965-172A-4509-AFDF-37FA4FDEB034}" destId="{FEF53D83-E820-436C-829A-377CAB1EC1F9}" srcOrd="0" destOrd="0" parTransId="{5A62A91D-A195-4CC7-A4E6-FEA1C908398E}" sibTransId="{0650D695-602A-4D77-A3FF-498238FB2901}"/>
    <dgm:cxn modelId="{DDBBF903-3BF1-4BBF-BB93-436E2E4EE6E8}" type="presOf" srcId="{9AB00AAD-2CD4-47C0-99D1-8389191F9350}" destId="{2E85010F-50AC-4F12-9109-7E7921677207}" srcOrd="1" destOrd="0" presId="urn:microsoft.com/office/officeart/2005/8/layout/hList7"/>
    <dgm:cxn modelId="{76BC5685-B9DD-46E2-BE0E-3FEBB03038D3}" srcId="{EB77E1EA-CED2-408D-9992-9A24590C2E81}" destId="{57E1A965-172A-4509-AFDF-37FA4FDEB034}" srcOrd="0" destOrd="0" parTransId="{99C80FFD-E265-4FFD-B60F-D9DEB2D6A284}" sibTransId="{86520956-100C-4D4C-BFDB-2EC197756876}"/>
    <dgm:cxn modelId="{49D1AEAE-2F99-40CF-9E28-2E721CBF6E0C}" type="presOf" srcId="{86520956-100C-4D4C-BFDB-2EC197756876}" destId="{6A62EB11-484A-4156-82B1-837D1C8E5FA4}" srcOrd="0" destOrd="0" presId="urn:microsoft.com/office/officeart/2005/8/layout/hList7"/>
    <dgm:cxn modelId="{F8F08052-0865-4F57-BC55-F7B66B446939}" srcId="{2D4361BF-2D22-4A48-B0C7-15A15A71D8BE}" destId="{9CAA5DD3-A14F-43CD-9AAE-46341DE75F1F}" srcOrd="1" destOrd="0" parTransId="{FE1E1E90-460B-446A-B25E-A832FC0F12AF}" sibTransId="{A3578FD7-647D-476F-8446-DBE43F4B7910}"/>
    <dgm:cxn modelId="{E6ABF924-BBAB-425E-AF81-6247E6AEB2A1}" type="presOf" srcId="{31D81CB9-DFF9-4524-A1D0-6B1E7B87E108}" destId="{1F5B6F45-61E5-4F22-9631-785E0677CCA9}" srcOrd="1" destOrd="3" presId="urn:microsoft.com/office/officeart/2005/8/layout/hList7"/>
    <dgm:cxn modelId="{2F446F89-D166-4BB1-AE23-8F9768A8E277}" type="presOf" srcId="{57E1A965-172A-4509-AFDF-37FA4FDEB034}" destId="{26AEA50B-B00B-4DAD-8E35-CC6A57DACB1F}" srcOrd="0" destOrd="0" presId="urn:microsoft.com/office/officeart/2005/8/layout/hList7"/>
    <dgm:cxn modelId="{9CFAB920-76D3-416E-AA7E-9F878FE8BDC9}" srcId="{EB77E1EA-CED2-408D-9992-9A24590C2E81}" destId="{9AB00AAD-2CD4-47C0-99D1-8389191F9350}" srcOrd="2" destOrd="0" parTransId="{93B1B20C-AFA8-47AA-8BB3-13CF0526682F}" sibTransId="{CEA4669D-CBE8-4690-8F06-E5240FBEC040}"/>
    <dgm:cxn modelId="{3BDB1299-AD1F-49D8-879D-5A34545EA0CF}" type="presOf" srcId="{FEF53D83-E820-436C-829A-377CAB1EC1F9}" destId="{ECFC0522-C71F-4985-BAAF-055B8B1E9923}" srcOrd="1" destOrd="1" presId="urn:microsoft.com/office/officeart/2005/8/layout/hList7"/>
    <dgm:cxn modelId="{25936350-AEFB-4578-AE07-BFAA1351ED3A}" type="presOf" srcId="{9CAA5DD3-A14F-43CD-9AAE-46341DE75F1F}" destId="{425968B0-81BA-437A-BCCF-FDD81CA3F40A}" srcOrd="0" destOrd="2" presId="urn:microsoft.com/office/officeart/2005/8/layout/hList7"/>
    <dgm:cxn modelId="{825313AB-3042-42FF-B3F9-B5D58C9F6B35}" type="presOf" srcId="{FEF53D83-E820-436C-829A-377CAB1EC1F9}" destId="{26AEA50B-B00B-4DAD-8E35-CC6A57DACB1F}" srcOrd="0" destOrd="1" presId="urn:microsoft.com/office/officeart/2005/8/layout/hList7"/>
    <dgm:cxn modelId="{B18A10F9-B5EB-4C20-9BF0-52D9EFB3CB49}" type="presOf" srcId="{9CAA5DD3-A14F-43CD-9AAE-46341DE75F1F}" destId="{1F5B6F45-61E5-4F22-9631-785E0677CCA9}" srcOrd="1" destOrd="2" presId="urn:microsoft.com/office/officeart/2005/8/layout/hList7"/>
    <dgm:cxn modelId="{0BEFE087-5C63-4BD1-BCA7-0234F3FAE2BA}" srcId="{EB77E1EA-CED2-408D-9992-9A24590C2E81}" destId="{2D4361BF-2D22-4A48-B0C7-15A15A71D8BE}" srcOrd="1" destOrd="0" parTransId="{E55B8E34-F678-469E-ACBD-9883A18A26A8}" sibTransId="{CD695345-83E9-441D-808C-9FE78E755F38}"/>
    <dgm:cxn modelId="{AB6B1CFC-EAFC-4687-83F5-D667564A5AC8}" srcId="{2D4361BF-2D22-4A48-B0C7-15A15A71D8BE}" destId="{6DE8E632-F234-4046-AACE-BEBD9AA7D862}" srcOrd="0" destOrd="0" parTransId="{FAD07A4E-6489-4088-9A4C-31BD89A89F40}" sibTransId="{F3E846EF-5332-4261-9A85-D8FEFBCA0BDA}"/>
    <dgm:cxn modelId="{C64A6886-6824-40FD-8177-720A058C90B3}" type="presOf" srcId="{6DE8E632-F234-4046-AACE-BEBD9AA7D862}" destId="{425968B0-81BA-437A-BCCF-FDD81CA3F40A}" srcOrd="0" destOrd="1" presId="urn:microsoft.com/office/officeart/2005/8/layout/hList7"/>
    <dgm:cxn modelId="{EC540945-5569-4B3C-ACE6-E7D87A9FCE3C}" type="presOf" srcId="{EB77E1EA-CED2-408D-9992-9A24590C2E81}" destId="{57D33388-99BD-4EFC-BDF1-078838510CD5}" srcOrd="0" destOrd="0" presId="urn:microsoft.com/office/officeart/2005/8/layout/hList7"/>
    <dgm:cxn modelId="{4F9112A1-A604-4F9C-823E-28A4C75C79EB}" srcId="{9AB00AAD-2CD4-47C0-99D1-8389191F9350}" destId="{9833E48E-33A0-4454-B020-4308BFA2383E}" srcOrd="1" destOrd="0" parTransId="{A908005C-60B5-4416-8E8F-621513517C7A}" sibTransId="{EA19875E-311A-43AA-9F79-C5D313A40341}"/>
    <dgm:cxn modelId="{8C3BEAA2-FBC4-4742-A8FC-A248A441043A}" type="presOf" srcId="{31D81CB9-DFF9-4524-A1D0-6B1E7B87E108}" destId="{425968B0-81BA-437A-BCCF-FDD81CA3F40A}" srcOrd="0" destOrd="3" presId="urn:microsoft.com/office/officeart/2005/8/layout/hList7"/>
    <dgm:cxn modelId="{DB06411C-3DD7-404A-BABB-CCBB41E16B8F}" type="presOf" srcId="{9AB00AAD-2CD4-47C0-99D1-8389191F9350}" destId="{3C699722-3578-43D8-ACE3-7F40A5F2FA8E}" srcOrd="0" destOrd="0" presId="urn:microsoft.com/office/officeart/2005/8/layout/hList7"/>
    <dgm:cxn modelId="{146A75A0-8D21-4832-9D8B-AE1AB3589716}" srcId="{9AB00AAD-2CD4-47C0-99D1-8389191F9350}" destId="{06E05AB1-A46A-4A2B-A1B7-C4FBA390CE72}" srcOrd="0" destOrd="0" parTransId="{3CA3BB62-6034-4213-84AC-E0F87B2A5107}" sibTransId="{AA1D2248-72E1-4188-A364-B5ADB9D01E46}"/>
    <dgm:cxn modelId="{761C61BA-3824-40F7-8FC0-7E88648E5781}" type="presOf" srcId="{9833E48E-33A0-4454-B020-4308BFA2383E}" destId="{3C699722-3578-43D8-ACE3-7F40A5F2FA8E}" srcOrd="0" destOrd="2" presId="urn:microsoft.com/office/officeart/2005/8/layout/hList7"/>
    <dgm:cxn modelId="{0DB014C5-C274-4709-BA10-DACF507924A8}" type="presOf" srcId="{2D4361BF-2D22-4A48-B0C7-15A15A71D8BE}" destId="{1F5B6F45-61E5-4F22-9631-785E0677CCA9}" srcOrd="1" destOrd="0" presId="urn:microsoft.com/office/officeart/2005/8/layout/hList7"/>
    <dgm:cxn modelId="{78AF6D82-77C9-431E-9C78-C5B64B57095E}" type="presParOf" srcId="{57D33388-99BD-4EFC-BDF1-078838510CD5}" destId="{8F37C9ED-879C-4ACE-9ABA-8767D56BB2B2}" srcOrd="0" destOrd="0" presId="urn:microsoft.com/office/officeart/2005/8/layout/hList7"/>
    <dgm:cxn modelId="{EC129F75-43A3-413F-9C07-9443FA714FC2}" type="presParOf" srcId="{57D33388-99BD-4EFC-BDF1-078838510CD5}" destId="{7FE9F79A-A22A-4FFE-AC2B-CD5C4A1CF1B7}" srcOrd="1" destOrd="0" presId="urn:microsoft.com/office/officeart/2005/8/layout/hList7"/>
    <dgm:cxn modelId="{792AFA35-B579-466A-ADF2-F6D788261029}" type="presParOf" srcId="{7FE9F79A-A22A-4FFE-AC2B-CD5C4A1CF1B7}" destId="{EB251876-5082-40CD-8AD2-A338871082FA}" srcOrd="0" destOrd="0" presId="urn:microsoft.com/office/officeart/2005/8/layout/hList7"/>
    <dgm:cxn modelId="{FBB38844-8EFA-4322-B8AF-9A15C34E7390}" type="presParOf" srcId="{EB251876-5082-40CD-8AD2-A338871082FA}" destId="{26AEA50B-B00B-4DAD-8E35-CC6A57DACB1F}" srcOrd="0" destOrd="0" presId="urn:microsoft.com/office/officeart/2005/8/layout/hList7"/>
    <dgm:cxn modelId="{1A70BB4B-BF46-4340-BE90-A33C9F5B7553}" type="presParOf" srcId="{EB251876-5082-40CD-8AD2-A338871082FA}" destId="{ECFC0522-C71F-4985-BAAF-055B8B1E9923}" srcOrd="1" destOrd="0" presId="urn:microsoft.com/office/officeart/2005/8/layout/hList7"/>
    <dgm:cxn modelId="{5DEA4024-95BD-46FD-9D19-643B7F2620CC}" type="presParOf" srcId="{EB251876-5082-40CD-8AD2-A338871082FA}" destId="{FC571619-C09D-4721-97FB-0C251996AC37}" srcOrd="2" destOrd="0" presId="urn:microsoft.com/office/officeart/2005/8/layout/hList7"/>
    <dgm:cxn modelId="{5771AF73-AF43-4C3F-9ADE-260C34B1CD2C}" type="presParOf" srcId="{EB251876-5082-40CD-8AD2-A338871082FA}" destId="{D779382C-3C53-4310-845C-37BC2AA7E10F}" srcOrd="3" destOrd="0" presId="urn:microsoft.com/office/officeart/2005/8/layout/hList7"/>
    <dgm:cxn modelId="{21000336-1893-4140-9512-45F991FC4EB6}" type="presParOf" srcId="{7FE9F79A-A22A-4FFE-AC2B-CD5C4A1CF1B7}" destId="{6A62EB11-484A-4156-82B1-837D1C8E5FA4}" srcOrd="1" destOrd="0" presId="urn:microsoft.com/office/officeart/2005/8/layout/hList7"/>
    <dgm:cxn modelId="{4DEE0825-761B-440A-AD5A-B63CD7CB94F7}" type="presParOf" srcId="{7FE9F79A-A22A-4FFE-AC2B-CD5C4A1CF1B7}" destId="{2CFE1ECD-658B-472B-9A94-3C07DDF6AB7F}" srcOrd="2" destOrd="0" presId="urn:microsoft.com/office/officeart/2005/8/layout/hList7"/>
    <dgm:cxn modelId="{D14269F1-5610-4787-96AA-FF1E32CC8EFE}" type="presParOf" srcId="{2CFE1ECD-658B-472B-9A94-3C07DDF6AB7F}" destId="{425968B0-81BA-437A-BCCF-FDD81CA3F40A}" srcOrd="0" destOrd="0" presId="urn:microsoft.com/office/officeart/2005/8/layout/hList7"/>
    <dgm:cxn modelId="{0C462C06-2902-4025-B189-2CB6747D055B}" type="presParOf" srcId="{2CFE1ECD-658B-472B-9A94-3C07DDF6AB7F}" destId="{1F5B6F45-61E5-4F22-9631-785E0677CCA9}" srcOrd="1" destOrd="0" presId="urn:microsoft.com/office/officeart/2005/8/layout/hList7"/>
    <dgm:cxn modelId="{1F4EFAB1-36E1-4730-9A78-78A809472583}" type="presParOf" srcId="{2CFE1ECD-658B-472B-9A94-3C07DDF6AB7F}" destId="{4F577988-2B74-4DE6-B03C-E30F7DFA08F9}" srcOrd="2" destOrd="0" presId="urn:microsoft.com/office/officeart/2005/8/layout/hList7"/>
    <dgm:cxn modelId="{753C4FF0-336F-4236-AC44-7F30FB966C1F}" type="presParOf" srcId="{2CFE1ECD-658B-472B-9A94-3C07DDF6AB7F}" destId="{E382717B-13D0-439B-BF4A-F64BBE572C4A}" srcOrd="3" destOrd="0" presId="urn:microsoft.com/office/officeart/2005/8/layout/hList7"/>
    <dgm:cxn modelId="{F6F69E69-842A-4B67-A4CA-17E1009FB5E6}" type="presParOf" srcId="{7FE9F79A-A22A-4FFE-AC2B-CD5C4A1CF1B7}" destId="{5FB97711-1BDC-4538-9848-A86548F3B765}" srcOrd="3" destOrd="0" presId="urn:microsoft.com/office/officeart/2005/8/layout/hList7"/>
    <dgm:cxn modelId="{BD2BBA97-6236-4DA9-859F-2D882AC8C138}" type="presParOf" srcId="{7FE9F79A-A22A-4FFE-AC2B-CD5C4A1CF1B7}" destId="{B3856822-6FF1-474B-BE60-A08310F67269}" srcOrd="4" destOrd="0" presId="urn:microsoft.com/office/officeart/2005/8/layout/hList7"/>
    <dgm:cxn modelId="{58E83FB2-85D9-41A2-AEFC-93072589A960}" type="presParOf" srcId="{B3856822-6FF1-474B-BE60-A08310F67269}" destId="{3C699722-3578-43D8-ACE3-7F40A5F2FA8E}" srcOrd="0" destOrd="0" presId="urn:microsoft.com/office/officeart/2005/8/layout/hList7"/>
    <dgm:cxn modelId="{98500662-DD89-45A5-B401-34D3FC9D9BD4}" type="presParOf" srcId="{B3856822-6FF1-474B-BE60-A08310F67269}" destId="{2E85010F-50AC-4F12-9109-7E7921677207}" srcOrd="1" destOrd="0" presId="urn:microsoft.com/office/officeart/2005/8/layout/hList7"/>
    <dgm:cxn modelId="{80E85848-9621-4163-9713-5DF5B210ECAA}" type="presParOf" srcId="{B3856822-6FF1-474B-BE60-A08310F67269}" destId="{ED9EC7F2-CDED-420F-ABC7-899B38B6B651}" srcOrd="2" destOrd="0" presId="urn:microsoft.com/office/officeart/2005/8/layout/hList7"/>
    <dgm:cxn modelId="{8B5703AB-382D-4911-93AE-373A4D177995}" type="presParOf" srcId="{B3856822-6FF1-474B-BE60-A08310F67269}" destId="{5D742DA8-7BB3-4F46-BBC6-64C8F8556FC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3033E7-E4EE-4011-8C28-3BF8128756C8}" type="doc">
      <dgm:prSet loTypeId="urn:microsoft.com/office/officeart/2005/8/layout/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EC88DB-BD82-482D-83A9-B0CF1118AF19}">
      <dgm:prSet phldrT="[Text]"/>
      <dgm:spPr/>
      <dgm:t>
        <a:bodyPr/>
        <a:lstStyle/>
        <a:p>
          <a:r>
            <a:rPr lang="en-US" dirty="0"/>
            <a:t>Form PIT Committee</a:t>
          </a:r>
        </a:p>
      </dgm:t>
    </dgm:pt>
    <dgm:pt modelId="{C074822E-FAAD-493E-A363-0DCEB5D494AA}" type="parTrans" cxnId="{73A58F9E-6493-49B7-AD70-05B5F24842F8}">
      <dgm:prSet/>
      <dgm:spPr/>
      <dgm:t>
        <a:bodyPr/>
        <a:lstStyle/>
        <a:p>
          <a:endParaRPr lang="en-US"/>
        </a:p>
      </dgm:t>
    </dgm:pt>
    <dgm:pt modelId="{62423193-AAC3-4421-866F-E9AC41207AD0}" type="sibTrans" cxnId="{73A58F9E-6493-49B7-AD70-05B5F24842F8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7997EE7D-01EA-44C8-9124-7056EFA2B1A3}">
      <dgm:prSet phldrT="[Text]"/>
      <dgm:spPr/>
      <dgm:t>
        <a:bodyPr/>
        <a:lstStyle/>
        <a:p>
          <a:r>
            <a:rPr lang="en-US" dirty="0"/>
            <a:t>Inform Community</a:t>
          </a:r>
        </a:p>
      </dgm:t>
    </dgm:pt>
    <dgm:pt modelId="{B06E09DE-85EF-49BD-99CC-CBDC556D004B}" type="parTrans" cxnId="{6E07C052-2E94-4FF3-A499-BF000816624D}">
      <dgm:prSet/>
      <dgm:spPr/>
      <dgm:t>
        <a:bodyPr/>
        <a:lstStyle/>
        <a:p>
          <a:endParaRPr lang="en-US"/>
        </a:p>
      </dgm:t>
    </dgm:pt>
    <dgm:pt modelId="{EA9350FE-B78A-4520-A7CD-17E18589F61C}" type="sibTrans" cxnId="{6E07C052-2E94-4FF3-A499-BF000816624D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793B15AF-6B1B-44E8-B1B8-AAE52BFC8A47}">
      <dgm:prSet phldrT="[Text]"/>
      <dgm:spPr/>
      <dgm:t>
        <a:bodyPr/>
        <a:lstStyle/>
        <a:p>
          <a:r>
            <a:rPr lang="en-US" dirty="0"/>
            <a:t>Recruit Volunteers</a:t>
          </a:r>
        </a:p>
      </dgm:t>
    </dgm:pt>
    <dgm:pt modelId="{52DAC803-48AF-4D16-BDC7-854248ED1E88}" type="parTrans" cxnId="{84923615-FAA8-4452-9C78-3CE45D59209E}">
      <dgm:prSet/>
      <dgm:spPr/>
      <dgm:t>
        <a:bodyPr/>
        <a:lstStyle/>
        <a:p>
          <a:endParaRPr lang="en-US"/>
        </a:p>
      </dgm:t>
    </dgm:pt>
    <dgm:pt modelId="{3FF6C3EE-4906-4A3E-9DFA-A7535296F0A9}" type="sibTrans" cxnId="{84923615-FAA8-4452-9C78-3CE45D59209E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9E8EF330-2CC2-493B-9081-9E51BADC36A3}">
      <dgm:prSet phldrT="[Text]"/>
      <dgm:spPr/>
      <dgm:t>
        <a:bodyPr/>
        <a:lstStyle/>
        <a:p>
          <a:r>
            <a:rPr lang="en-US" dirty="0"/>
            <a:t>Know the Survey/app</a:t>
          </a:r>
        </a:p>
      </dgm:t>
    </dgm:pt>
    <dgm:pt modelId="{2D2D6C24-A6D7-4F6D-A200-AF580D63EF40}" type="parTrans" cxnId="{679D5B23-D6DB-4A43-BDF1-047180EC901D}">
      <dgm:prSet/>
      <dgm:spPr/>
      <dgm:t>
        <a:bodyPr/>
        <a:lstStyle/>
        <a:p>
          <a:endParaRPr lang="en-US"/>
        </a:p>
      </dgm:t>
    </dgm:pt>
    <dgm:pt modelId="{18AB276C-418E-431D-BF60-2CDDC78EB5D3}" type="sibTrans" cxnId="{679D5B23-D6DB-4A43-BDF1-047180EC901D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2F88A0F1-2B41-4DD7-B3FE-9AC23C330236}">
      <dgm:prSet phldrT="[Text]"/>
      <dgm:spPr/>
      <dgm:t>
        <a:bodyPr/>
        <a:lstStyle/>
        <a:p>
          <a:r>
            <a:rPr lang="en-US" dirty="0"/>
            <a:t>Train Volunteers</a:t>
          </a:r>
        </a:p>
      </dgm:t>
    </dgm:pt>
    <dgm:pt modelId="{D1739EF4-CA8A-4CE8-B33A-9C5724C694F2}" type="parTrans" cxnId="{7D61783B-BA4B-423B-88D3-C7950A75AFD3}">
      <dgm:prSet/>
      <dgm:spPr/>
      <dgm:t>
        <a:bodyPr/>
        <a:lstStyle/>
        <a:p>
          <a:endParaRPr lang="en-US"/>
        </a:p>
      </dgm:t>
    </dgm:pt>
    <dgm:pt modelId="{6885E0A0-F6AD-4B90-B9CD-6A8D731C8429}" type="sibTrans" cxnId="{7D61783B-BA4B-423B-88D3-C7950A75AFD3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9142F92D-1D8D-4A38-B618-AE84DE911160}">
      <dgm:prSet phldrT="[Text]"/>
      <dgm:spPr/>
      <dgm:t>
        <a:bodyPr/>
        <a:lstStyle/>
        <a:p>
          <a:r>
            <a:rPr lang="en-US" dirty="0"/>
            <a:t>Locations, Locations, Locations</a:t>
          </a:r>
        </a:p>
      </dgm:t>
    </dgm:pt>
    <dgm:pt modelId="{7BFE9FF9-7BBF-48C2-9D14-AA06A4101002}" type="parTrans" cxnId="{0A228699-0147-4E64-B726-EF98BE0C747E}">
      <dgm:prSet/>
      <dgm:spPr/>
      <dgm:t>
        <a:bodyPr/>
        <a:lstStyle/>
        <a:p>
          <a:endParaRPr lang="en-US"/>
        </a:p>
      </dgm:t>
    </dgm:pt>
    <dgm:pt modelId="{669C0C1A-C618-4317-8E03-DC36469E4329}" type="sibTrans" cxnId="{0A228699-0147-4E64-B726-EF98BE0C747E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FCC3C3B6-56B9-41FA-80B8-12A1A3268E90}">
      <dgm:prSet phldrT="[Text]"/>
      <dgm:spPr/>
      <dgm:t>
        <a:bodyPr/>
        <a:lstStyle/>
        <a:p>
          <a:r>
            <a:rPr lang="en-US" dirty="0" smtClean="0"/>
            <a:t>Organize donations</a:t>
          </a:r>
          <a:endParaRPr lang="en-US" dirty="0"/>
        </a:p>
      </dgm:t>
    </dgm:pt>
    <dgm:pt modelId="{6389B4CC-A931-431D-8443-3E155FB391B9}" type="parTrans" cxnId="{18420117-AC61-447F-9214-99F5187AFC33}">
      <dgm:prSet/>
      <dgm:spPr/>
      <dgm:t>
        <a:bodyPr/>
        <a:lstStyle/>
        <a:p>
          <a:endParaRPr lang="en-US"/>
        </a:p>
      </dgm:t>
    </dgm:pt>
    <dgm:pt modelId="{2D0EC465-4282-4030-BE5E-121B5B4E047E}" type="sibTrans" cxnId="{18420117-AC61-447F-9214-99F5187AFC33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3B5131AC-F2E1-4761-8867-BF8946E14346}">
      <dgm:prSet phldrT="[Text]"/>
      <dgm:spPr/>
      <dgm:t>
        <a:bodyPr/>
        <a:lstStyle/>
        <a:p>
          <a:r>
            <a:rPr lang="en-US" dirty="0" smtClean="0"/>
            <a:t>Gather to Count!</a:t>
          </a:r>
          <a:endParaRPr lang="en-US" dirty="0"/>
        </a:p>
      </dgm:t>
    </dgm:pt>
    <dgm:pt modelId="{A0F5F2F5-4899-4B22-9100-D7FFC41C7916}" type="parTrans" cxnId="{EEC5863A-33E0-4589-BD47-2B1D897F4268}">
      <dgm:prSet/>
      <dgm:spPr/>
      <dgm:t>
        <a:bodyPr/>
        <a:lstStyle/>
        <a:p>
          <a:endParaRPr lang="en-US"/>
        </a:p>
      </dgm:t>
    </dgm:pt>
    <dgm:pt modelId="{F4439178-FB76-4834-BB1C-FF214B7D4FB7}" type="sibTrans" cxnId="{EEC5863A-33E0-4589-BD47-2B1D897F4268}">
      <dgm:prSet/>
      <dgm:spPr/>
      <dgm:t>
        <a:bodyPr/>
        <a:lstStyle/>
        <a:p>
          <a:endParaRPr lang="en-US"/>
        </a:p>
      </dgm:t>
    </dgm:pt>
    <dgm:pt modelId="{9A89DB92-A4AF-48D3-B1E4-81DF4F706EDF}">
      <dgm:prSet phldrT="[Text]"/>
      <dgm:spPr/>
      <dgm:t>
        <a:bodyPr/>
        <a:lstStyle/>
        <a:p>
          <a:r>
            <a:rPr lang="en-US" dirty="0" smtClean="0"/>
            <a:t>Meet to Plan the Count</a:t>
          </a:r>
          <a:endParaRPr lang="en-US" dirty="0"/>
        </a:p>
      </dgm:t>
    </dgm:pt>
    <dgm:pt modelId="{F4F82E96-73E4-4C33-AFA3-D71F7F7EE854}" type="parTrans" cxnId="{EFB90737-9F86-4A7E-A90B-D7B315E3DF2A}">
      <dgm:prSet/>
      <dgm:spPr/>
      <dgm:t>
        <a:bodyPr/>
        <a:lstStyle/>
        <a:p>
          <a:endParaRPr lang="en-US"/>
        </a:p>
      </dgm:t>
    </dgm:pt>
    <dgm:pt modelId="{FF45F444-FCFE-4A26-96C6-F327708BE7AA}" type="sibTrans" cxnId="{EFB90737-9F86-4A7E-A90B-D7B315E3DF2A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D069436F-38A6-48AF-8809-3838C2D5A08B}">
      <dgm:prSet phldrT="[Text]"/>
      <dgm:spPr/>
      <dgm:t>
        <a:bodyPr/>
        <a:lstStyle/>
        <a:p>
          <a:r>
            <a:rPr lang="en-US" dirty="0" smtClean="0"/>
            <a:t>Select PIT Lead and Backup</a:t>
          </a:r>
          <a:endParaRPr lang="en-US" dirty="0"/>
        </a:p>
      </dgm:t>
    </dgm:pt>
    <dgm:pt modelId="{D0E9C861-405B-4D88-9462-35CC6696AE66}" type="parTrans" cxnId="{430EA218-97E8-48FD-83A4-AFC7AAE754BC}">
      <dgm:prSet/>
      <dgm:spPr/>
      <dgm:t>
        <a:bodyPr/>
        <a:lstStyle/>
        <a:p>
          <a:endParaRPr lang="en-US"/>
        </a:p>
      </dgm:t>
    </dgm:pt>
    <dgm:pt modelId="{C78DE478-F5E8-489E-8C19-7E74294DFE24}" type="sibTrans" cxnId="{430EA218-97E8-48FD-83A4-AFC7AAE754BC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3D5FAB56-A453-4B8D-82CF-5A62EE3AB0D2}" type="pres">
      <dgm:prSet presAssocID="{363033E7-E4EE-4011-8C28-3BF8128756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591568-97B6-4B9F-830C-4208E505F935}" type="pres">
      <dgm:prSet presAssocID="{D069436F-38A6-48AF-8809-3838C2D5A08B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8E186-80FB-4C66-9743-0ECCDF9D6C55}" type="pres">
      <dgm:prSet presAssocID="{C78DE478-F5E8-489E-8C19-7E74294DFE24}" presName="sibTrans" presStyleLbl="sibTrans2D1" presStyleIdx="0" presStyleCnt="9"/>
      <dgm:spPr/>
      <dgm:t>
        <a:bodyPr/>
        <a:lstStyle/>
        <a:p>
          <a:endParaRPr lang="en-US"/>
        </a:p>
      </dgm:t>
    </dgm:pt>
    <dgm:pt modelId="{8C3CA04B-7997-4E21-B584-F402B5FFAEF6}" type="pres">
      <dgm:prSet presAssocID="{C78DE478-F5E8-489E-8C19-7E74294DFE24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2CEA9352-27AC-496B-BD49-5A2B575D981A}" type="pres">
      <dgm:prSet presAssocID="{1BEC88DB-BD82-482D-83A9-B0CF1118AF19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3EC66-FE6B-469B-83E8-A5C10EF82012}" type="pres">
      <dgm:prSet presAssocID="{62423193-AAC3-4421-866F-E9AC41207AD0}" presName="sibTrans" presStyleLbl="sibTrans2D1" presStyleIdx="1" presStyleCnt="9"/>
      <dgm:spPr/>
      <dgm:t>
        <a:bodyPr/>
        <a:lstStyle/>
        <a:p>
          <a:endParaRPr lang="en-US"/>
        </a:p>
      </dgm:t>
    </dgm:pt>
    <dgm:pt modelId="{DF5E9B80-DDD8-4BAE-8363-888A6276FC5F}" type="pres">
      <dgm:prSet presAssocID="{62423193-AAC3-4421-866F-E9AC41207AD0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84E9A044-BE78-41ED-AF58-0E850E2FBFC2}" type="pres">
      <dgm:prSet presAssocID="{9A89DB92-A4AF-48D3-B1E4-81DF4F706EDF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F08AF-656E-473E-98FD-4EAC17C51AF6}" type="pres">
      <dgm:prSet presAssocID="{FF45F444-FCFE-4A26-96C6-F327708BE7AA}" presName="sibTrans" presStyleLbl="sibTrans2D1" presStyleIdx="2" presStyleCnt="9"/>
      <dgm:spPr/>
      <dgm:t>
        <a:bodyPr/>
        <a:lstStyle/>
        <a:p>
          <a:endParaRPr lang="en-US"/>
        </a:p>
      </dgm:t>
    </dgm:pt>
    <dgm:pt modelId="{788AF2BF-9A8E-4CFD-B1EF-64A74F426281}" type="pres">
      <dgm:prSet presAssocID="{FF45F444-FCFE-4A26-96C6-F327708BE7AA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B272A82A-D22D-4DE8-AA9C-7F2491729AE0}" type="pres">
      <dgm:prSet presAssocID="{7997EE7D-01EA-44C8-9124-7056EFA2B1A3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A99290-7118-4979-A0CB-C032F88A7FBA}" type="pres">
      <dgm:prSet presAssocID="{EA9350FE-B78A-4520-A7CD-17E18589F61C}" presName="sibTrans" presStyleLbl="sibTrans2D1" presStyleIdx="3" presStyleCnt="9"/>
      <dgm:spPr/>
      <dgm:t>
        <a:bodyPr/>
        <a:lstStyle/>
        <a:p>
          <a:endParaRPr lang="en-US"/>
        </a:p>
      </dgm:t>
    </dgm:pt>
    <dgm:pt modelId="{36F4D3D8-62C3-46E3-B136-0E884CF5CB3A}" type="pres">
      <dgm:prSet presAssocID="{EA9350FE-B78A-4520-A7CD-17E18589F61C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47F0EE39-78B0-4D4F-88E5-B8B201FB98A6}" type="pres">
      <dgm:prSet presAssocID="{9E8EF330-2CC2-493B-9081-9E51BADC36A3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04845-0567-42ED-9935-5DB4FBD35AF1}" type="pres">
      <dgm:prSet presAssocID="{18AB276C-418E-431D-BF60-2CDDC78EB5D3}" presName="sibTrans" presStyleLbl="sibTrans2D1" presStyleIdx="4" presStyleCnt="9"/>
      <dgm:spPr/>
      <dgm:t>
        <a:bodyPr/>
        <a:lstStyle/>
        <a:p>
          <a:endParaRPr lang="en-US"/>
        </a:p>
      </dgm:t>
    </dgm:pt>
    <dgm:pt modelId="{40C8765A-A3DD-445F-8594-272B9D865830}" type="pres">
      <dgm:prSet presAssocID="{18AB276C-418E-431D-BF60-2CDDC78EB5D3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10C2CEBF-BC49-49A3-8AB9-D369795858D1}" type="pres">
      <dgm:prSet presAssocID="{793B15AF-6B1B-44E8-B1B8-AAE52BFC8A47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1A803-1B05-40CD-8991-C3152E4AF62D}" type="pres">
      <dgm:prSet presAssocID="{3FF6C3EE-4906-4A3E-9DFA-A7535296F0A9}" presName="sibTrans" presStyleLbl="sibTrans2D1" presStyleIdx="5" presStyleCnt="9"/>
      <dgm:spPr/>
      <dgm:t>
        <a:bodyPr/>
        <a:lstStyle/>
        <a:p>
          <a:endParaRPr lang="en-US"/>
        </a:p>
      </dgm:t>
    </dgm:pt>
    <dgm:pt modelId="{EDB63DA9-54EF-4F19-8E0D-A94B28398146}" type="pres">
      <dgm:prSet presAssocID="{3FF6C3EE-4906-4A3E-9DFA-A7535296F0A9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FFF23D5F-8ADF-4C2A-B03E-7E65A06BC49D}" type="pres">
      <dgm:prSet presAssocID="{2F88A0F1-2B41-4DD7-B3FE-9AC23C330236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7EB7C-5318-4765-A60F-F56D7D76D680}" type="pres">
      <dgm:prSet presAssocID="{6885E0A0-F6AD-4B90-B9CD-6A8D731C8429}" presName="sibTrans" presStyleLbl="sibTrans2D1" presStyleIdx="6" presStyleCnt="9"/>
      <dgm:spPr/>
      <dgm:t>
        <a:bodyPr/>
        <a:lstStyle/>
        <a:p>
          <a:endParaRPr lang="en-US"/>
        </a:p>
      </dgm:t>
    </dgm:pt>
    <dgm:pt modelId="{F2D0E76D-D650-47EF-A937-7C8D57DDA20C}" type="pres">
      <dgm:prSet presAssocID="{6885E0A0-F6AD-4B90-B9CD-6A8D731C8429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4F4057D9-CB3C-40EC-8BCA-8B7AE98CD113}" type="pres">
      <dgm:prSet presAssocID="{9142F92D-1D8D-4A38-B618-AE84DE911160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F6D5E-05FB-4A1C-802F-E6A361448DDD}" type="pres">
      <dgm:prSet presAssocID="{669C0C1A-C618-4317-8E03-DC36469E4329}" presName="sibTrans" presStyleLbl="sibTrans2D1" presStyleIdx="7" presStyleCnt="9"/>
      <dgm:spPr/>
      <dgm:t>
        <a:bodyPr/>
        <a:lstStyle/>
        <a:p>
          <a:endParaRPr lang="en-US"/>
        </a:p>
      </dgm:t>
    </dgm:pt>
    <dgm:pt modelId="{08B9800C-03D0-4693-B2C9-DFA84F4C370A}" type="pres">
      <dgm:prSet presAssocID="{669C0C1A-C618-4317-8E03-DC36469E4329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755FC4E8-845F-479C-9E85-EBF6D8E5F79F}" type="pres">
      <dgm:prSet presAssocID="{FCC3C3B6-56B9-41FA-80B8-12A1A3268E90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D1A47-7138-4D91-A950-D97648E2055D}" type="pres">
      <dgm:prSet presAssocID="{2D0EC465-4282-4030-BE5E-121B5B4E047E}" presName="sibTrans" presStyleLbl="sibTrans2D1" presStyleIdx="8" presStyleCnt="9"/>
      <dgm:spPr/>
      <dgm:t>
        <a:bodyPr/>
        <a:lstStyle/>
        <a:p>
          <a:endParaRPr lang="en-US"/>
        </a:p>
      </dgm:t>
    </dgm:pt>
    <dgm:pt modelId="{58FD4EF4-621E-4941-A224-EED75E8DAFE3}" type="pres">
      <dgm:prSet presAssocID="{2D0EC465-4282-4030-BE5E-121B5B4E047E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DBAB9AE2-4419-464E-963E-3BA2DDB1287F}" type="pres">
      <dgm:prSet presAssocID="{3B5131AC-F2E1-4761-8867-BF8946E14346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299C87-7FCE-4030-9EC5-D638941A5468}" type="presOf" srcId="{EA9350FE-B78A-4520-A7CD-17E18589F61C}" destId="{4CA99290-7118-4979-A0CB-C032F88A7FBA}" srcOrd="0" destOrd="0" presId="urn:microsoft.com/office/officeart/2005/8/layout/process5"/>
    <dgm:cxn modelId="{A14F1794-9CD8-4E13-99F6-0E1A2539D859}" type="presOf" srcId="{2D0EC465-4282-4030-BE5E-121B5B4E047E}" destId="{58FD4EF4-621E-4941-A224-EED75E8DAFE3}" srcOrd="1" destOrd="0" presId="urn:microsoft.com/office/officeart/2005/8/layout/process5"/>
    <dgm:cxn modelId="{51448E65-67A6-4D51-A809-669DABA39B32}" type="presOf" srcId="{669C0C1A-C618-4317-8E03-DC36469E4329}" destId="{B2DF6D5E-05FB-4A1C-802F-E6A361448DDD}" srcOrd="0" destOrd="0" presId="urn:microsoft.com/office/officeart/2005/8/layout/process5"/>
    <dgm:cxn modelId="{73A58F9E-6493-49B7-AD70-05B5F24842F8}" srcId="{363033E7-E4EE-4011-8C28-3BF8128756C8}" destId="{1BEC88DB-BD82-482D-83A9-B0CF1118AF19}" srcOrd="1" destOrd="0" parTransId="{C074822E-FAAD-493E-A363-0DCEB5D494AA}" sibTransId="{62423193-AAC3-4421-866F-E9AC41207AD0}"/>
    <dgm:cxn modelId="{430EA218-97E8-48FD-83A4-AFC7AAE754BC}" srcId="{363033E7-E4EE-4011-8C28-3BF8128756C8}" destId="{D069436F-38A6-48AF-8809-3838C2D5A08B}" srcOrd="0" destOrd="0" parTransId="{D0E9C861-405B-4D88-9462-35CC6696AE66}" sibTransId="{C78DE478-F5E8-489E-8C19-7E74294DFE24}"/>
    <dgm:cxn modelId="{D9D6DD16-327D-4D71-A1C1-3F2F68491033}" type="presOf" srcId="{62423193-AAC3-4421-866F-E9AC41207AD0}" destId="{D4E3EC66-FE6B-469B-83E8-A5C10EF82012}" srcOrd="0" destOrd="0" presId="urn:microsoft.com/office/officeart/2005/8/layout/process5"/>
    <dgm:cxn modelId="{7D61783B-BA4B-423B-88D3-C7950A75AFD3}" srcId="{363033E7-E4EE-4011-8C28-3BF8128756C8}" destId="{2F88A0F1-2B41-4DD7-B3FE-9AC23C330236}" srcOrd="6" destOrd="0" parTransId="{D1739EF4-CA8A-4CE8-B33A-9C5724C694F2}" sibTransId="{6885E0A0-F6AD-4B90-B9CD-6A8D731C8429}"/>
    <dgm:cxn modelId="{EC87B60B-57C8-48D5-84D2-357FDDB4E575}" type="presOf" srcId="{FF45F444-FCFE-4A26-96C6-F327708BE7AA}" destId="{788AF2BF-9A8E-4CFD-B1EF-64A74F426281}" srcOrd="1" destOrd="0" presId="urn:microsoft.com/office/officeart/2005/8/layout/process5"/>
    <dgm:cxn modelId="{D85F13C3-F40D-4262-B900-770EE2836C0F}" type="presOf" srcId="{1BEC88DB-BD82-482D-83A9-B0CF1118AF19}" destId="{2CEA9352-27AC-496B-BD49-5A2B575D981A}" srcOrd="0" destOrd="0" presId="urn:microsoft.com/office/officeart/2005/8/layout/process5"/>
    <dgm:cxn modelId="{C956D157-34C6-47B6-9B21-50280BFC8AE9}" type="presOf" srcId="{793B15AF-6B1B-44E8-B1B8-AAE52BFC8A47}" destId="{10C2CEBF-BC49-49A3-8AB9-D369795858D1}" srcOrd="0" destOrd="0" presId="urn:microsoft.com/office/officeart/2005/8/layout/process5"/>
    <dgm:cxn modelId="{7942C792-A70B-4495-84B1-5930C7035C9C}" type="presOf" srcId="{3FF6C3EE-4906-4A3E-9DFA-A7535296F0A9}" destId="{BE01A803-1B05-40CD-8991-C3152E4AF62D}" srcOrd="0" destOrd="0" presId="urn:microsoft.com/office/officeart/2005/8/layout/process5"/>
    <dgm:cxn modelId="{D096FA50-7979-485A-85B3-BC3EDC3C4E46}" type="presOf" srcId="{3B5131AC-F2E1-4761-8867-BF8946E14346}" destId="{DBAB9AE2-4419-464E-963E-3BA2DDB1287F}" srcOrd="0" destOrd="0" presId="urn:microsoft.com/office/officeart/2005/8/layout/process5"/>
    <dgm:cxn modelId="{030FFB20-B2B7-435A-B363-7948427B7B78}" type="presOf" srcId="{669C0C1A-C618-4317-8E03-DC36469E4329}" destId="{08B9800C-03D0-4693-B2C9-DFA84F4C370A}" srcOrd="1" destOrd="0" presId="urn:microsoft.com/office/officeart/2005/8/layout/process5"/>
    <dgm:cxn modelId="{07E8A0CF-8B04-4989-915F-EFADAD5889C7}" type="presOf" srcId="{7997EE7D-01EA-44C8-9124-7056EFA2B1A3}" destId="{B272A82A-D22D-4DE8-AA9C-7F2491729AE0}" srcOrd="0" destOrd="0" presId="urn:microsoft.com/office/officeart/2005/8/layout/process5"/>
    <dgm:cxn modelId="{EFB90737-9F86-4A7E-A90B-D7B315E3DF2A}" srcId="{363033E7-E4EE-4011-8C28-3BF8128756C8}" destId="{9A89DB92-A4AF-48D3-B1E4-81DF4F706EDF}" srcOrd="2" destOrd="0" parTransId="{F4F82E96-73E4-4C33-AFA3-D71F7F7EE854}" sibTransId="{FF45F444-FCFE-4A26-96C6-F327708BE7AA}"/>
    <dgm:cxn modelId="{47DD76A6-3190-4DB8-92A3-9635DF1D046D}" type="presOf" srcId="{6885E0A0-F6AD-4B90-B9CD-6A8D731C8429}" destId="{F2D0E76D-D650-47EF-A937-7C8D57DDA20C}" srcOrd="1" destOrd="0" presId="urn:microsoft.com/office/officeart/2005/8/layout/process5"/>
    <dgm:cxn modelId="{DDF2D02A-CABC-48C2-BF9D-99460D2F091E}" type="presOf" srcId="{9A89DB92-A4AF-48D3-B1E4-81DF4F706EDF}" destId="{84E9A044-BE78-41ED-AF58-0E850E2FBFC2}" srcOrd="0" destOrd="0" presId="urn:microsoft.com/office/officeart/2005/8/layout/process5"/>
    <dgm:cxn modelId="{0DD2F6A8-BBB5-4559-B1CD-5F6984AB923D}" type="presOf" srcId="{62423193-AAC3-4421-866F-E9AC41207AD0}" destId="{DF5E9B80-DDD8-4BAE-8363-888A6276FC5F}" srcOrd="1" destOrd="0" presId="urn:microsoft.com/office/officeart/2005/8/layout/process5"/>
    <dgm:cxn modelId="{18420117-AC61-447F-9214-99F5187AFC33}" srcId="{363033E7-E4EE-4011-8C28-3BF8128756C8}" destId="{FCC3C3B6-56B9-41FA-80B8-12A1A3268E90}" srcOrd="8" destOrd="0" parTransId="{6389B4CC-A931-431D-8443-3E155FB391B9}" sibTransId="{2D0EC465-4282-4030-BE5E-121B5B4E047E}"/>
    <dgm:cxn modelId="{E03262B6-60C9-41D3-A9D8-28ADFA35ADB8}" type="presOf" srcId="{3FF6C3EE-4906-4A3E-9DFA-A7535296F0A9}" destId="{EDB63DA9-54EF-4F19-8E0D-A94B28398146}" srcOrd="1" destOrd="0" presId="urn:microsoft.com/office/officeart/2005/8/layout/process5"/>
    <dgm:cxn modelId="{84923615-FAA8-4452-9C78-3CE45D59209E}" srcId="{363033E7-E4EE-4011-8C28-3BF8128756C8}" destId="{793B15AF-6B1B-44E8-B1B8-AAE52BFC8A47}" srcOrd="5" destOrd="0" parTransId="{52DAC803-48AF-4D16-BDC7-854248ED1E88}" sibTransId="{3FF6C3EE-4906-4A3E-9DFA-A7535296F0A9}"/>
    <dgm:cxn modelId="{5E33E233-0861-444E-8BC4-840104A71E43}" type="presOf" srcId="{18AB276C-418E-431D-BF60-2CDDC78EB5D3}" destId="{40C8765A-A3DD-445F-8594-272B9D865830}" srcOrd="1" destOrd="0" presId="urn:microsoft.com/office/officeart/2005/8/layout/process5"/>
    <dgm:cxn modelId="{CC0AEADC-6303-4455-B861-D3DC65473F70}" type="presOf" srcId="{9E8EF330-2CC2-493B-9081-9E51BADC36A3}" destId="{47F0EE39-78B0-4D4F-88E5-B8B201FB98A6}" srcOrd="0" destOrd="0" presId="urn:microsoft.com/office/officeart/2005/8/layout/process5"/>
    <dgm:cxn modelId="{0A228699-0147-4E64-B726-EF98BE0C747E}" srcId="{363033E7-E4EE-4011-8C28-3BF8128756C8}" destId="{9142F92D-1D8D-4A38-B618-AE84DE911160}" srcOrd="7" destOrd="0" parTransId="{7BFE9FF9-7BBF-48C2-9D14-AA06A4101002}" sibTransId="{669C0C1A-C618-4317-8E03-DC36469E4329}"/>
    <dgm:cxn modelId="{679D5B23-D6DB-4A43-BDF1-047180EC901D}" srcId="{363033E7-E4EE-4011-8C28-3BF8128756C8}" destId="{9E8EF330-2CC2-493B-9081-9E51BADC36A3}" srcOrd="4" destOrd="0" parTransId="{2D2D6C24-A6D7-4F6D-A200-AF580D63EF40}" sibTransId="{18AB276C-418E-431D-BF60-2CDDC78EB5D3}"/>
    <dgm:cxn modelId="{4DFE84C1-9EB9-4397-B98B-307FC0717275}" type="presOf" srcId="{2D0EC465-4282-4030-BE5E-121B5B4E047E}" destId="{0ECD1A47-7138-4D91-A950-D97648E2055D}" srcOrd="0" destOrd="0" presId="urn:microsoft.com/office/officeart/2005/8/layout/process5"/>
    <dgm:cxn modelId="{54B7D181-FBA1-4139-94D4-7C1637A22024}" type="presOf" srcId="{FCC3C3B6-56B9-41FA-80B8-12A1A3268E90}" destId="{755FC4E8-845F-479C-9E85-EBF6D8E5F79F}" srcOrd="0" destOrd="0" presId="urn:microsoft.com/office/officeart/2005/8/layout/process5"/>
    <dgm:cxn modelId="{EDDD6F1F-9C57-487D-8D51-D39224ED3593}" type="presOf" srcId="{FF45F444-FCFE-4A26-96C6-F327708BE7AA}" destId="{F95F08AF-656E-473E-98FD-4EAC17C51AF6}" srcOrd="0" destOrd="0" presId="urn:microsoft.com/office/officeart/2005/8/layout/process5"/>
    <dgm:cxn modelId="{4DDCEF8F-9F62-4361-A2AD-5C57CFBAA704}" type="presOf" srcId="{D069436F-38A6-48AF-8809-3838C2D5A08B}" destId="{76591568-97B6-4B9F-830C-4208E505F935}" srcOrd="0" destOrd="0" presId="urn:microsoft.com/office/officeart/2005/8/layout/process5"/>
    <dgm:cxn modelId="{EEC5863A-33E0-4589-BD47-2B1D897F4268}" srcId="{363033E7-E4EE-4011-8C28-3BF8128756C8}" destId="{3B5131AC-F2E1-4761-8867-BF8946E14346}" srcOrd="9" destOrd="0" parTransId="{A0F5F2F5-4899-4B22-9100-D7FFC41C7916}" sibTransId="{F4439178-FB76-4834-BB1C-FF214B7D4FB7}"/>
    <dgm:cxn modelId="{6E07C052-2E94-4FF3-A499-BF000816624D}" srcId="{363033E7-E4EE-4011-8C28-3BF8128756C8}" destId="{7997EE7D-01EA-44C8-9124-7056EFA2B1A3}" srcOrd="3" destOrd="0" parTransId="{B06E09DE-85EF-49BD-99CC-CBDC556D004B}" sibTransId="{EA9350FE-B78A-4520-A7CD-17E18589F61C}"/>
    <dgm:cxn modelId="{151BC9E8-5056-471D-AF2E-E14C90EF1B25}" type="presOf" srcId="{C78DE478-F5E8-489E-8C19-7E74294DFE24}" destId="{4318E186-80FB-4C66-9743-0ECCDF9D6C55}" srcOrd="0" destOrd="0" presId="urn:microsoft.com/office/officeart/2005/8/layout/process5"/>
    <dgm:cxn modelId="{5A9A799F-0940-4453-9932-8C35057B1F6C}" type="presOf" srcId="{18AB276C-418E-431D-BF60-2CDDC78EB5D3}" destId="{C3C04845-0567-42ED-9935-5DB4FBD35AF1}" srcOrd="0" destOrd="0" presId="urn:microsoft.com/office/officeart/2005/8/layout/process5"/>
    <dgm:cxn modelId="{70837E47-4EA6-449F-AB46-8F5872D84E60}" type="presOf" srcId="{9142F92D-1D8D-4A38-B618-AE84DE911160}" destId="{4F4057D9-CB3C-40EC-8BCA-8B7AE98CD113}" srcOrd="0" destOrd="0" presId="urn:microsoft.com/office/officeart/2005/8/layout/process5"/>
    <dgm:cxn modelId="{F9628404-7509-438E-8232-CFEA4EBA124B}" type="presOf" srcId="{2F88A0F1-2B41-4DD7-B3FE-9AC23C330236}" destId="{FFF23D5F-8ADF-4C2A-B03E-7E65A06BC49D}" srcOrd="0" destOrd="0" presId="urn:microsoft.com/office/officeart/2005/8/layout/process5"/>
    <dgm:cxn modelId="{8A27218B-BF7C-43D2-93D8-51F229889D50}" type="presOf" srcId="{363033E7-E4EE-4011-8C28-3BF8128756C8}" destId="{3D5FAB56-A453-4B8D-82CF-5A62EE3AB0D2}" srcOrd="0" destOrd="0" presId="urn:microsoft.com/office/officeart/2005/8/layout/process5"/>
    <dgm:cxn modelId="{059DBF43-A49C-4E96-9124-B073E559CD13}" type="presOf" srcId="{C78DE478-F5E8-489E-8C19-7E74294DFE24}" destId="{8C3CA04B-7997-4E21-B584-F402B5FFAEF6}" srcOrd="1" destOrd="0" presId="urn:microsoft.com/office/officeart/2005/8/layout/process5"/>
    <dgm:cxn modelId="{B5B2477E-D5BC-476B-9B4D-A5E5CEB41185}" type="presOf" srcId="{EA9350FE-B78A-4520-A7CD-17E18589F61C}" destId="{36F4D3D8-62C3-46E3-B136-0E884CF5CB3A}" srcOrd="1" destOrd="0" presId="urn:microsoft.com/office/officeart/2005/8/layout/process5"/>
    <dgm:cxn modelId="{CEF30C33-AC43-4BCF-A40D-6ADF69948538}" type="presOf" srcId="{6885E0A0-F6AD-4B90-B9CD-6A8D731C8429}" destId="{2A57EB7C-5318-4765-A60F-F56D7D76D680}" srcOrd="0" destOrd="0" presId="urn:microsoft.com/office/officeart/2005/8/layout/process5"/>
    <dgm:cxn modelId="{4110B9EE-AC52-4499-A769-9022E542632E}" type="presParOf" srcId="{3D5FAB56-A453-4B8D-82CF-5A62EE3AB0D2}" destId="{76591568-97B6-4B9F-830C-4208E505F935}" srcOrd="0" destOrd="0" presId="urn:microsoft.com/office/officeart/2005/8/layout/process5"/>
    <dgm:cxn modelId="{3BBB234E-21B2-4F82-A335-AC5732151AD3}" type="presParOf" srcId="{3D5FAB56-A453-4B8D-82CF-5A62EE3AB0D2}" destId="{4318E186-80FB-4C66-9743-0ECCDF9D6C55}" srcOrd="1" destOrd="0" presId="urn:microsoft.com/office/officeart/2005/8/layout/process5"/>
    <dgm:cxn modelId="{A9A4259A-1109-4BB3-A0D3-D7259ED96420}" type="presParOf" srcId="{4318E186-80FB-4C66-9743-0ECCDF9D6C55}" destId="{8C3CA04B-7997-4E21-B584-F402B5FFAEF6}" srcOrd="0" destOrd="0" presId="urn:microsoft.com/office/officeart/2005/8/layout/process5"/>
    <dgm:cxn modelId="{9E21F54F-E449-46A7-9EBD-742AAEC1504D}" type="presParOf" srcId="{3D5FAB56-A453-4B8D-82CF-5A62EE3AB0D2}" destId="{2CEA9352-27AC-496B-BD49-5A2B575D981A}" srcOrd="2" destOrd="0" presId="urn:microsoft.com/office/officeart/2005/8/layout/process5"/>
    <dgm:cxn modelId="{EF800242-9C84-4884-ACA0-712F58823B24}" type="presParOf" srcId="{3D5FAB56-A453-4B8D-82CF-5A62EE3AB0D2}" destId="{D4E3EC66-FE6B-469B-83E8-A5C10EF82012}" srcOrd="3" destOrd="0" presId="urn:microsoft.com/office/officeart/2005/8/layout/process5"/>
    <dgm:cxn modelId="{B4651FFD-2E33-450A-88D0-28911B668269}" type="presParOf" srcId="{D4E3EC66-FE6B-469B-83E8-A5C10EF82012}" destId="{DF5E9B80-DDD8-4BAE-8363-888A6276FC5F}" srcOrd="0" destOrd="0" presId="urn:microsoft.com/office/officeart/2005/8/layout/process5"/>
    <dgm:cxn modelId="{CFF1261F-1D23-488C-BB5F-B1F8997965D0}" type="presParOf" srcId="{3D5FAB56-A453-4B8D-82CF-5A62EE3AB0D2}" destId="{84E9A044-BE78-41ED-AF58-0E850E2FBFC2}" srcOrd="4" destOrd="0" presId="urn:microsoft.com/office/officeart/2005/8/layout/process5"/>
    <dgm:cxn modelId="{96E14ACB-873D-4A64-832F-F8DF8C77ECFF}" type="presParOf" srcId="{3D5FAB56-A453-4B8D-82CF-5A62EE3AB0D2}" destId="{F95F08AF-656E-473E-98FD-4EAC17C51AF6}" srcOrd="5" destOrd="0" presId="urn:microsoft.com/office/officeart/2005/8/layout/process5"/>
    <dgm:cxn modelId="{9E520BB8-3CFD-4CB8-A219-BF86D68B3B07}" type="presParOf" srcId="{F95F08AF-656E-473E-98FD-4EAC17C51AF6}" destId="{788AF2BF-9A8E-4CFD-B1EF-64A74F426281}" srcOrd="0" destOrd="0" presId="urn:microsoft.com/office/officeart/2005/8/layout/process5"/>
    <dgm:cxn modelId="{BA5B87C6-BAB4-455C-82E0-04A7421EB592}" type="presParOf" srcId="{3D5FAB56-A453-4B8D-82CF-5A62EE3AB0D2}" destId="{B272A82A-D22D-4DE8-AA9C-7F2491729AE0}" srcOrd="6" destOrd="0" presId="urn:microsoft.com/office/officeart/2005/8/layout/process5"/>
    <dgm:cxn modelId="{CE1D87C5-F1E8-4679-A979-B97F18B8A863}" type="presParOf" srcId="{3D5FAB56-A453-4B8D-82CF-5A62EE3AB0D2}" destId="{4CA99290-7118-4979-A0CB-C032F88A7FBA}" srcOrd="7" destOrd="0" presId="urn:microsoft.com/office/officeart/2005/8/layout/process5"/>
    <dgm:cxn modelId="{2EC6594D-B172-4C91-9227-70AAADB2F7DE}" type="presParOf" srcId="{4CA99290-7118-4979-A0CB-C032F88A7FBA}" destId="{36F4D3D8-62C3-46E3-B136-0E884CF5CB3A}" srcOrd="0" destOrd="0" presId="urn:microsoft.com/office/officeart/2005/8/layout/process5"/>
    <dgm:cxn modelId="{4DEF8C11-CE5A-4C6A-B713-7447B1E8B21A}" type="presParOf" srcId="{3D5FAB56-A453-4B8D-82CF-5A62EE3AB0D2}" destId="{47F0EE39-78B0-4D4F-88E5-B8B201FB98A6}" srcOrd="8" destOrd="0" presId="urn:microsoft.com/office/officeart/2005/8/layout/process5"/>
    <dgm:cxn modelId="{83661D72-A209-47A3-930F-F4C0A1923972}" type="presParOf" srcId="{3D5FAB56-A453-4B8D-82CF-5A62EE3AB0D2}" destId="{C3C04845-0567-42ED-9935-5DB4FBD35AF1}" srcOrd="9" destOrd="0" presId="urn:microsoft.com/office/officeart/2005/8/layout/process5"/>
    <dgm:cxn modelId="{397C7EF9-7EA6-41EE-8743-BB9CD623998A}" type="presParOf" srcId="{C3C04845-0567-42ED-9935-5DB4FBD35AF1}" destId="{40C8765A-A3DD-445F-8594-272B9D865830}" srcOrd="0" destOrd="0" presId="urn:microsoft.com/office/officeart/2005/8/layout/process5"/>
    <dgm:cxn modelId="{40D0919E-2934-448B-A433-AC47BE33EC18}" type="presParOf" srcId="{3D5FAB56-A453-4B8D-82CF-5A62EE3AB0D2}" destId="{10C2CEBF-BC49-49A3-8AB9-D369795858D1}" srcOrd="10" destOrd="0" presId="urn:microsoft.com/office/officeart/2005/8/layout/process5"/>
    <dgm:cxn modelId="{D3EB4757-AB99-47AC-ABE5-F1DAEF283831}" type="presParOf" srcId="{3D5FAB56-A453-4B8D-82CF-5A62EE3AB0D2}" destId="{BE01A803-1B05-40CD-8991-C3152E4AF62D}" srcOrd="11" destOrd="0" presId="urn:microsoft.com/office/officeart/2005/8/layout/process5"/>
    <dgm:cxn modelId="{AF5564CD-DA36-4303-99B8-BEFED3EEFBC4}" type="presParOf" srcId="{BE01A803-1B05-40CD-8991-C3152E4AF62D}" destId="{EDB63DA9-54EF-4F19-8E0D-A94B28398146}" srcOrd="0" destOrd="0" presId="urn:microsoft.com/office/officeart/2005/8/layout/process5"/>
    <dgm:cxn modelId="{E506F24E-A3F7-4138-AEA5-7D4CB0A6D251}" type="presParOf" srcId="{3D5FAB56-A453-4B8D-82CF-5A62EE3AB0D2}" destId="{FFF23D5F-8ADF-4C2A-B03E-7E65A06BC49D}" srcOrd="12" destOrd="0" presId="urn:microsoft.com/office/officeart/2005/8/layout/process5"/>
    <dgm:cxn modelId="{9D6EC91C-12C4-4DDE-86B6-5847610C545D}" type="presParOf" srcId="{3D5FAB56-A453-4B8D-82CF-5A62EE3AB0D2}" destId="{2A57EB7C-5318-4765-A60F-F56D7D76D680}" srcOrd="13" destOrd="0" presId="urn:microsoft.com/office/officeart/2005/8/layout/process5"/>
    <dgm:cxn modelId="{5239D10C-E3CE-474B-BA27-8756D7D25E67}" type="presParOf" srcId="{2A57EB7C-5318-4765-A60F-F56D7D76D680}" destId="{F2D0E76D-D650-47EF-A937-7C8D57DDA20C}" srcOrd="0" destOrd="0" presId="urn:microsoft.com/office/officeart/2005/8/layout/process5"/>
    <dgm:cxn modelId="{5BF9814C-08FB-44D5-A7DB-AAF35591C70F}" type="presParOf" srcId="{3D5FAB56-A453-4B8D-82CF-5A62EE3AB0D2}" destId="{4F4057D9-CB3C-40EC-8BCA-8B7AE98CD113}" srcOrd="14" destOrd="0" presId="urn:microsoft.com/office/officeart/2005/8/layout/process5"/>
    <dgm:cxn modelId="{405B1FA3-4557-47E5-B885-BE558AD5D996}" type="presParOf" srcId="{3D5FAB56-A453-4B8D-82CF-5A62EE3AB0D2}" destId="{B2DF6D5E-05FB-4A1C-802F-E6A361448DDD}" srcOrd="15" destOrd="0" presId="urn:microsoft.com/office/officeart/2005/8/layout/process5"/>
    <dgm:cxn modelId="{257D7AF0-2F2E-4BF1-9E51-8A0BB0002A61}" type="presParOf" srcId="{B2DF6D5E-05FB-4A1C-802F-E6A361448DDD}" destId="{08B9800C-03D0-4693-B2C9-DFA84F4C370A}" srcOrd="0" destOrd="0" presId="urn:microsoft.com/office/officeart/2005/8/layout/process5"/>
    <dgm:cxn modelId="{1F65041C-40BE-4C24-A39D-85B19AB3EA02}" type="presParOf" srcId="{3D5FAB56-A453-4B8D-82CF-5A62EE3AB0D2}" destId="{755FC4E8-845F-479C-9E85-EBF6D8E5F79F}" srcOrd="16" destOrd="0" presId="urn:microsoft.com/office/officeart/2005/8/layout/process5"/>
    <dgm:cxn modelId="{7CDBE188-E637-48C8-8AE8-F0AAFB95FC18}" type="presParOf" srcId="{3D5FAB56-A453-4B8D-82CF-5A62EE3AB0D2}" destId="{0ECD1A47-7138-4D91-A950-D97648E2055D}" srcOrd="17" destOrd="0" presId="urn:microsoft.com/office/officeart/2005/8/layout/process5"/>
    <dgm:cxn modelId="{8341517A-8579-4C1F-AD55-BD88A303AD5A}" type="presParOf" srcId="{0ECD1A47-7138-4D91-A950-D97648E2055D}" destId="{58FD4EF4-621E-4941-A224-EED75E8DAFE3}" srcOrd="0" destOrd="0" presId="urn:microsoft.com/office/officeart/2005/8/layout/process5"/>
    <dgm:cxn modelId="{F1B54246-3E3E-4414-827C-3009AF64A9C1}" type="presParOf" srcId="{3D5FAB56-A453-4B8D-82CF-5A62EE3AB0D2}" destId="{DBAB9AE2-4419-464E-963E-3BA2DDB1287F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60C4AD-CDBC-43EA-9140-20C0E63AD8C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3E434F-52ED-48CA-B25B-0C97D505E947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Individuals &amp; Families Living In:</a:t>
          </a:r>
        </a:p>
      </dgm:t>
    </dgm:pt>
    <dgm:pt modelId="{43D9643C-8E67-48E1-8765-FFF2D59A7475}" type="parTrans" cxnId="{3691D644-A730-4591-8AB3-874745481BCC}">
      <dgm:prSet/>
      <dgm:spPr/>
      <dgm:t>
        <a:bodyPr/>
        <a:lstStyle/>
        <a:p>
          <a:endParaRPr lang="en-US"/>
        </a:p>
      </dgm:t>
    </dgm:pt>
    <dgm:pt modelId="{92CCA56C-6BBA-4C17-BDD8-8CFDF071054C}" type="sibTrans" cxnId="{3691D644-A730-4591-8AB3-874745481BCC}">
      <dgm:prSet/>
      <dgm:spPr/>
      <dgm:t>
        <a:bodyPr/>
        <a:lstStyle/>
        <a:p>
          <a:endParaRPr lang="en-US"/>
        </a:p>
      </dgm:t>
    </dgm:pt>
    <dgm:pt modelId="{F08AFA82-45F4-483F-ACDD-5DDEC903C5A4}">
      <dgm:prSet phldrT="[Text]"/>
      <dgm:spPr/>
      <dgm:t>
        <a:bodyPr/>
        <a:lstStyle/>
        <a:p>
          <a:r>
            <a:rPr lang="en-US" dirty="0"/>
            <a:t>Emergency Shelter</a:t>
          </a:r>
        </a:p>
      </dgm:t>
    </dgm:pt>
    <dgm:pt modelId="{F3A18063-BB81-4D2D-B006-7ACF321D350C}" type="parTrans" cxnId="{E40CB7C7-AD31-406F-99CE-93CC86920E64}">
      <dgm:prSet/>
      <dgm:spPr/>
      <dgm:t>
        <a:bodyPr/>
        <a:lstStyle/>
        <a:p>
          <a:endParaRPr lang="en-US"/>
        </a:p>
      </dgm:t>
    </dgm:pt>
    <dgm:pt modelId="{5F0963B4-7D16-4C1B-B93A-B527ECDCD6F4}" type="sibTrans" cxnId="{E40CB7C7-AD31-406F-99CE-93CC86920E64}">
      <dgm:prSet/>
      <dgm:spPr/>
      <dgm:t>
        <a:bodyPr/>
        <a:lstStyle/>
        <a:p>
          <a:endParaRPr lang="en-US"/>
        </a:p>
      </dgm:t>
    </dgm:pt>
    <dgm:pt modelId="{D8A55B0D-2195-4E91-8B03-B946980D5841}">
      <dgm:prSet phldrT="[Text]"/>
      <dgm:spPr/>
      <dgm:t>
        <a:bodyPr/>
        <a:lstStyle/>
        <a:p>
          <a:r>
            <a:rPr lang="en-US" dirty="0"/>
            <a:t>Transitional Housing</a:t>
          </a:r>
        </a:p>
      </dgm:t>
    </dgm:pt>
    <dgm:pt modelId="{3EF9FC5E-0AE3-446F-AA87-2786ABBE387A}" type="parTrans" cxnId="{B4CD56CA-9AF5-40DE-A25E-2FC0995600E9}">
      <dgm:prSet/>
      <dgm:spPr/>
      <dgm:t>
        <a:bodyPr/>
        <a:lstStyle/>
        <a:p>
          <a:endParaRPr lang="en-US"/>
        </a:p>
      </dgm:t>
    </dgm:pt>
    <dgm:pt modelId="{93761F47-7E18-487B-959D-1317B9EA6C67}" type="sibTrans" cxnId="{B4CD56CA-9AF5-40DE-A25E-2FC0995600E9}">
      <dgm:prSet/>
      <dgm:spPr/>
      <dgm:t>
        <a:bodyPr/>
        <a:lstStyle/>
        <a:p>
          <a:endParaRPr lang="en-US"/>
        </a:p>
      </dgm:t>
    </dgm:pt>
    <dgm:pt modelId="{EA53CA78-7B67-4010-BF59-8D04E9D6EAFA}">
      <dgm:prSet/>
      <dgm:spPr/>
      <dgm:t>
        <a:bodyPr/>
        <a:lstStyle/>
        <a:p>
          <a:r>
            <a:rPr lang="en-US" dirty="0"/>
            <a:t>Domestic Violence Shelter</a:t>
          </a:r>
        </a:p>
      </dgm:t>
    </dgm:pt>
    <dgm:pt modelId="{EB76FF6B-97EF-4D5F-905D-744B3450E944}" type="parTrans" cxnId="{BE7D1081-6369-4CD8-85B8-224186F4AEEE}">
      <dgm:prSet/>
      <dgm:spPr/>
      <dgm:t>
        <a:bodyPr/>
        <a:lstStyle/>
        <a:p>
          <a:endParaRPr lang="en-US"/>
        </a:p>
      </dgm:t>
    </dgm:pt>
    <dgm:pt modelId="{756A7526-E718-489E-897D-F147372CF54B}" type="sibTrans" cxnId="{BE7D1081-6369-4CD8-85B8-224186F4AEEE}">
      <dgm:prSet/>
      <dgm:spPr/>
      <dgm:t>
        <a:bodyPr/>
        <a:lstStyle/>
        <a:p>
          <a:endParaRPr lang="en-US"/>
        </a:p>
      </dgm:t>
    </dgm:pt>
    <dgm:pt modelId="{F0E35400-20A8-47A8-8FF3-35E559FD897E}">
      <dgm:prSet/>
      <dgm:spPr/>
      <dgm:t>
        <a:bodyPr/>
        <a:lstStyle/>
        <a:p>
          <a:endParaRPr lang="en-US" dirty="0"/>
        </a:p>
      </dgm:t>
    </dgm:pt>
    <dgm:pt modelId="{11A98049-F779-49C7-B2BC-D90CEF4FADC5}" type="parTrans" cxnId="{FEB6F854-F211-4BEA-A76A-5B45E7228D29}">
      <dgm:prSet/>
      <dgm:spPr/>
      <dgm:t>
        <a:bodyPr/>
        <a:lstStyle/>
        <a:p>
          <a:endParaRPr lang="en-US"/>
        </a:p>
      </dgm:t>
    </dgm:pt>
    <dgm:pt modelId="{E12B0CCE-2895-4A00-89FA-705103B1EC42}" type="sibTrans" cxnId="{FEB6F854-F211-4BEA-A76A-5B45E7228D29}">
      <dgm:prSet/>
      <dgm:spPr/>
      <dgm:t>
        <a:bodyPr/>
        <a:lstStyle/>
        <a:p>
          <a:endParaRPr lang="en-US"/>
        </a:p>
      </dgm:t>
    </dgm:pt>
    <dgm:pt modelId="{8BA6F3B3-E081-4CA8-940E-663F42636305}">
      <dgm:prSet/>
      <dgm:spPr/>
      <dgm:t>
        <a:bodyPr/>
        <a:lstStyle/>
        <a:p>
          <a:r>
            <a:rPr lang="en-US" dirty="0"/>
            <a:t>Hotel/Motel paid for by </a:t>
          </a:r>
          <a:r>
            <a:rPr lang="en-US" dirty="0" smtClean="0"/>
            <a:t>an organization</a:t>
          </a:r>
          <a:endParaRPr lang="en-US" dirty="0"/>
        </a:p>
      </dgm:t>
    </dgm:pt>
    <dgm:pt modelId="{A5A77A2D-29BA-4F40-9E95-1D62F3EDA24B}" type="parTrans" cxnId="{D4396068-E333-4CED-BA3B-4F585DD3DC0F}">
      <dgm:prSet/>
      <dgm:spPr/>
      <dgm:t>
        <a:bodyPr/>
        <a:lstStyle/>
        <a:p>
          <a:endParaRPr lang="en-US"/>
        </a:p>
      </dgm:t>
    </dgm:pt>
    <dgm:pt modelId="{8A9AAD5E-88AB-4043-AAB5-CD90AD30737B}" type="sibTrans" cxnId="{D4396068-E333-4CED-BA3B-4F585DD3DC0F}">
      <dgm:prSet/>
      <dgm:spPr/>
      <dgm:t>
        <a:bodyPr/>
        <a:lstStyle/>
        <a:p>
          <a:endParaRPr lang="en-US"/>
        </a:p>
      </dgm:t>
    </dgm:pt>
    <dgm:pt modelId="{1F4A90CD-E6C0-45ED-987F-35B6C63ADC90}">
      <dgm:prSet/>
      <dgm:spPr/>
      <dgm:t>
        <a:bodyPr/>
        <a:lstStyle/>
        <a:p>
          <a:r>
            <a:rPr lang="en-US" dirty="0"/>
            <a:t>Places not meant for human habitation</a:t>
          </a:r>
        </a:p>
      </dgm:t>
    </dgm:pt>
    <dgm:pt modelId="{CE9F28A0-B0AC-4D8F-8B86-B5919682F9A8}" type="parTrans" cxnId="{4BA722CF-928F-4791-9DB8-BC6FF8DE09D1}">
      <dgm:prSet/>
      <dgm:spPr/>
      <dgm:t>
        <a:bodyPr/>
        <a:lstStyle/>
        <a:p>
          <a:endParaRPr lang="en-US"/>
        </a:p>
      </dgm:t>
    </dgm:pt>
    <dgm:pt modelId="{3FD7095F-3AC1-4208-8F95-50A04376C740}" type="sibTrans" cxnId="{4BA722CF-928F-4791-9DB8-BC6FF8DE09D1}">
      <dgm:prSet/>
      <dgm:spPr/>
      <dgm:t>
        <a:bodyPr/>
        <a:lstStyle/>
        <a:p>
          <a:endParaRPr lang="en-US"/>
        </a:p>
      </dgm:t>
    </dgm:pt>
    <dgm:pt modelId="{26D6EA56-DEC2-4664-87FD-35AE6A4D492E}" type="pres">
      <dgm:prSet presAssocID="{EB60C4AD-CDBC-43EA-9140-20C0E63AD8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E6A072-6FBE-48FB-9880-1625042E8F8D}" type="pres">
      <dgm:prSet presAssocID="{253E434F-52ED-48CA-B25B-0C97D505E947}" presName="linNode" presStyleCnt="0"/>
      <dgm:spPr/>
    </dgm:pt>
    <dgm:pt modelId="{96E5219F-FD9D-402A-BDCC-A232612EC7C6}" type="pres">
      <dgm:prSet presAssocID="{253E434F-52ED-48CA-B25B-0C97D505E947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4A1F0-1D63-4C78-93EA-ADBBCA045BE6}" type="pres">
      <dgm:prSet presAssocID="{253E434F-52ED-48CA-B25B-0C97D505E947}" presName="descendantText" presStyleLbl="alignAccFollowNode1" presStyleIdx="0" presStyleCnt="1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CD56CA-9AF5-40DE-A25E-2FC0995600E9}" srcId="{253E434F-52ED-48CA-B25B-0C97D505E947}" destId="{D8A55B0D-2195-4E91-8B03-B946980D5841}" srcOrd="1" destOrd="0" parTransId="{3EF9FC5E-0AE3-446F-AA87-2786ABBE387A}" sibTransId="{93761F47-7E18-487B-959D-1317B9EA6C67}"/>
    <dgm:cxn modelId="{4E239176-8E3E-4665-88CC-EF6F31D49DEB}" type="presOf" srcId="{F08AFA82-45F4-483F-ACDD-5DDEC903C5A4}" destId="{E414A1F0-1D63-4C78-93EA-ADBBCA045BE6}" srcOrd="0" destOrd="0" presId="urn:microsoft.com/office/officeart/2005/8/layout/vList5"/>
    <dgm:cxn modelId="{FEB6F854-F211-4BEA-A76A-5B45E7228D29}" srcId="{253E434F-52ED-48CA-B25B-0C97D505E947}" destId="{F0E35400-20A8-47A8-8FF3-35E559FD897E}" srcOrd="5" destOrd="0" parTransId="{11A98049-F779-49C7-B2BC-D90CEF4FADC5}" sibTransId="{E12B0CCE-2895-4A00-89FA-705103B1EC42}"/>
    <dgm:cxn modelId="{5BE3006D-B694-48CC-BFD9-618C0B0E110E}" type="presOf" srcId="{1F4A90CD-E6C0-45ED-987F-35B6C63ADC90}" destId="{E414A1F0-1D63-4C78-93EA-ADBBCA045BE6}" srcOrd="0" destOrd="4" presId="urn:microsoft.com/office/officeart/2005/8/layout/vList5"/>
    <dgm:cxn modelId="{DD93A6A7-EE3E-41C5-A590-5790ACB3269F}" type="presOf" srcId="{EB60C4AD-CDBC-43EA-9140-20C0E63AD8C9}" destId="{26D6EA56-DEC2-4664-87FD-35AE6A4D492E}" srcOrd="0" destOrd="0" presId="urn:microsoft.com/office/officeart/2005/8/layout/vList5"/>
    <dgm:cxn modelId="{5A0044CB-7D3C-4D56-B452-DD4E0A010239}" type="presOf" srcId="{253E434F-52ED-48CA-B25B-0C97D505E947}" destId="{96E5219F-FD9D-402A-BDCC-A232612EC7C6}" srcOrd="0" destOrd="0" presId="urn:microsoft.com/office/officeart/2005/8/layout/vList5"/>
    <dgm:cxn modelId="{D4396068-E333-4CED-BA3B-4F585DD3DC0F}" srcId="{253E434F-52ED-48CA-B25B-0C97D505E947}" destId="{8BA6F3B3-E081-4CA8-940E-663F42636305}" srcOrd="3" destOrd="0" parTransId="{A5A77A2D-29BA-4F40-9E95-1D62F3EDA24B}" sibTransId="{8A9AAD5E-88AB-4043-AAB5-CD90AD30737B}"/>
    <dgm:cxn modelId="{BE7D1081-6369-4CD8-85B8-224186F4AEEE}" srcId="{253E434F-52ED-48CA-B25B-0C97D505E947}" destId="{EA53CA78-7B67-4010-BF59-8D04E9D6EAFA}" srcOrd="2" destOrd="0" parTransId="{EB76FF6B-97EF-4D5F-905D-744B3450E944}" sibTransId="{756A7526-E718-489E-897D-F147372CF54B}"/>
    <dgm:cxn modelId="{A0DDB61F-D293-4299-BF59-65ADB292A345}" type="presOf" srcId="{8BA6F3B3-E081-4CA8-940E-663F42636305}" destId="{E414A1F0-1D63-4C78-93EA-ADBBCA045BE6}" srcOrd="0" destOrd="3" presId="urn:microsoft.com/office/officeart/2005/8/layout/vList5"/>
    <dgm:cxn modelId="{1614B0DD-F43B-4791-B98D-87B0F0FA068A}" type="presOf" srcId="{F0E35400-20A8-47A8-8FF3-35E559FD897E}" destId="{E414A1F0-1D63-4C78-93EA-ADBBCA045BE6}" srcOrd="0" destOrd="5" presId="urn:microsoft.com/office/officeart/2005/8/layout/vList5"/>
    <dgm:cxn modelId="{3170CFCC-826F-419B-866B-F4037B01E8FC}" type="presOf" srcId="{EA53CA78-7B67-4010-BF59-8D04E9D6EAFA}" destId="{E414A1F0-1D63-4C78-93EA-ADBBCA045BE6}" srcOrd="0" destOrd="2" presId="urn:microsoft.com/office/officeart/2005/8/layout/vList5"/>
    <dgm:cxn modelId="{3691D644-A730-4591-8AB3-874745481BCC}" srcId="{EB60C4AD-CDBC-43EA-9140-20C0E63AD8C9}" destId="{253E434F-52ED-48CA-B25B-0C97D505E947}" srcOrd="0" destOrd="0" parTransId="{43D9643C-8E67-48E1-8765-FFF2D59A7475}" sibTransId="{92CCA56C-6BBA-4C17-BDD8-8CFDF071054C}"/>
    <dgm:cxn modelId="{E40CB7C7-AD31-406F-99CE-93CC86920E64}" srcId="{253E434F-52ED-48CA-B25B-0C97D505E947}" destId="{F08AFA82-45F4-483F-ACDD-5DDEC903C5A4}" srcOrd="0" destOrd="0" parTransId="{F3A18063-BB81-4D2D-B006-7ACF321D350C}" sibTransId="{5F0963B4-7D16-4C1B-B93A-B527ECDCD6F4}"/>
    <dgm:cxn modelId="{A248ED3A-4C97-4BC4-8555-BBA83683FC3D}" type="presOf" srcId="{D8A55B0D-2195-4E91-8B03-B946980D5841}" destId="{E414A1F0-1D63-4C78-93EA-ADBBCA045BE6}" srcOrd="0" destOrd="1" presId="urn:microsoft.com/office/officeart/2005/8/layout/vList5"/>
    <dgm:cxn modelId="{4BA722CF-928F-4791-9DB8-BC6FF8DE09D1}" srcId="{253E434F-52ED-48CA-B25B-0C97D505E947}" destId="{1F4A90CD-E6C0-45ED-987F-35B6C63ADC90}" srcOrd="4" destOrd="0" parTransId="{CE9F28A0-B0AC-4D8F-8B86-B5919682F9A8}" sibTransId="{3FD7095F-3AC1-4208-8F95-50A04376C740}"/>
    <dgm:cxn modelId="{8CF46D2C-898F-4CD9-B189-5880E92B7E55}" type="presParOf" srcId="{26D6EA56-DEC2-4664-87FD-35AE6A4D492E}" destId="{77E6A072-6FBE-48FB-9880-1625042E8F8D}" srcOrd="0" destOrd="0" presId="urn:microsoft.com/office/officeart/2005/8/layout/vList5"/>
    <dgm:cxn modelId="{CC49BDFA-9E6D-4075-9518-618F4DE24F10}" type="presParOf" srcId="{77E6A072-6FBE-48FB-9880-1625042E8F8D}" destId="{96E5219F-FD9D-402A-BDCC-A232612EC7C6}" srcOrd="0" destOrd="0" presId="urn:microsoft.com/office/officeart/2005/8/layout/vList5"/>
    <dgm:cxn modelId="{08423E00-2E45-455D-B519-9453BBF7B523}" type="presParOf" srcId="{77E6A072-6FBE-48FB-9880-1625042E8F8D}" destId="{E414A1F0-1D63-4C78-93EA-ADBBCA045BE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0C4AD-CDBC-43EA-9140-20C0E63AD8C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3E434F-52ED-48CA-B25B-0C97D505E947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Individuals &amp; Families Living In:</a:t>
          </a:r>
        </a:p>
      </dgm:t>
    </dgm:pt>
    <dgm:pt modelId="{43D9643C-8E67-48E1-8765-FFF2D59A7475}" type="parTrans" cxnId="{3691D644-A730-4591-8AB3-874745481BCC}">
      <dgm:prSet/>
      <dgm:spPr/>
      <dgm:t>
        <a:bodyPr/>
        <a:lstStyle/>
        <a:p>
          <a:endParaRPr lang="en-US"/>
        </a:p>
      </dgm:t>
    </dgm:pt>
    <dgm:pt modelId="{92CCA56C-6BBA-4C17-BDD8-8CFDF071054C}" type="sibTrans" cxnId="{3691D644-A730-4591-8AB3-874745481BCC}">
      <dgm:prSet/>
      <dgm:spPr/>
      <dgm:t>
        <a:bodyPr/>
        <a:lstStyle/>
        <a:p>
          <a:endParaRPr lang="en-US"/>
        </a:p>
      </dgm:t>
    </dgm:pt>
    <dgm:pt modelId="{F08AFA82-45F4-483F-ACDD-5DDEC903C5A4}">
      <dgm:prSet phldrT="[Text]"/>
      <dgm:spPr/>
      <dgm:t>
        <a:bodyPr/>
        <a:lstStyle/>
        <a:p>
          <a:r>
            <a:rPr lang="en-US" dirty="0"/>
            <a:t>Doubled-up situations</a:t>
          </a:r>
        </a:p>
      </dgm:t>
    </dgm:pt>
    <dgm:pt modelId="{F3A18063-BB81-4D2D-B006-7ACF321D350C}" type="parTrans" cxnId="{E40CB7C7-AD31-406F-99CE-93CC86920E64}">
      <dgm:prSet/>
      <dgm:spPr/>
      <dgm:t>
        <a:bodyPr/>
        <a:lstStyle/>
        <a:p>
          <a:endParaRPr lang="en-US"/>
        </a:p>
      </dgm:t>
    </dgm:pt>
    <dgm:pt modelId="{5F0963B4-7D16-4C1B-B93A-B527ECDCD6F4}" type="sibTrans" cxnId="{E40CB7C7-AD31-406F-99CE-93CC86920E64}">
      <dgm:prSet/>
      <dgm:spPr/>
      <dgm:t>
        <a:bodyPr/>
        <a:lstStyle/>
        <a:p>
          <a:endParaRPr lang="en-US"/>
        </a:p>
      </dgm:t>
    </dgm:pt>
    <dgm:pt modelId="{D8A55B0D-2195-4E91-8B03-B946980D5841}">
      <dgm:prSet phldrT="[Text]"/>
      <dgm:spPr/>
      <dgm:t>
        <a:bodyPr/>
        <a:lstStyle/>
        <a:p>
          <a:r>
            <a:rPr lang="en-US" dirty="0"/>
            <a:t>Substandard housing</a:t>
          </a:r>
        </a:p>
      </dgm:t>
    </dgm:pt>
    <dgm:pt modelId="{3EF9FC5E-0AE3-446F-AA87-2786ABBE387A}" type="parTrans" cxnId="{B4CD56CA-9AF5-40DE-A25E-2FC0995600E9}">
      <dgm:prSet/>
      <dgm:spPr/>
      <dgm:t>
        <a:bodyPr/>
        <a:lstStyle/>
        <a:p>
          <a:endParaRPr lang="en-US"/>
        </a:p>
      </dgm:t>
    </dgm:pt>
    <dgm:pt modelId="{93761F47-7E18-487B-959D-1317B9EA6C67}" type="sibTrans" cxnId="{B4CD56CA-9AF5-40DE-A25E-2FC0995600E9}">
      <dgm:prSet/>
      <dgm:spPr/>
      <dgm:t>
        <a:bodyPr/>
        <a:lstStyle/>
        <a:p>
          <a:endParaRPr lang="en-US"/>
        </a:p>
      </dgm:t>
    </dgm:pt>
    <dgm:pt modelId="{EA53CA78-7B67-4010-BF59-8D04E9D6EAFA}">
      <dgm:prSet/>
      <dgm:spPr/>
      <dgm:t>
        <a:bodyPr/>
        <a:lstStyle/>
        <a:p>
          <a:r>
            <a:rPr lang="en-US" dirty="0" smtClean="0"/>
            <a:t>Permanent Supportive Housing </a:t>
          </a:r>
          <a:r>
            <a:rPr lang="en-US" dirty="0"/>
            <a:t>program</a:t>
          </a:r>
        </a:p>
      </dgm:t>
    </dgm:pt>
    <dgm:pt modelId="{EB76FF6B-97EF-4D5F-905D-744B3450E944}" type="parTrans" cxnId="{BE7D1081-6369-4CD8-85B8-224186F4AEEE}">
      <dgm:prSet/>
      <dgm:spPr/>
      <dgm:t>
        <a:bodyPr/>
        <a:lstStyle/>
        <a:p>
          <a:endParaRPr lang="en-US"/>
        </a:p>
      </dgm:t>
    </dgm:pt>
    <dgm:pt modelId="{756A7526-E718-489E-897D-F147372CF54B}" type="sibTrans" cxnId="{BE7D1081-6369-4CD8-85B8-224186F4AEEE}">
      <dgm:prSet/>
      <dgm:spPr/>
      <dgm:t>
        <a:bodyPr/>
        <a:lstStyle/>
        <a:p>
          <a:endParaRPr lang="en-US"/>
        </a:p>
      </dgm:t>
    </dgm:pt>
    <dgm:pt modelId="{F0E35400-20A8-47A8-8FF3-35E559FD897E}">
      <dgm:prSet/>
      <dgm:spPr/>
      <dgm:t>
        <a:bodyPr/>
        <a:lstStyle/>
        <a:p>
          <a:endParaRPr lang="en-US" dirty="0"/>
        </a:p>
      </dgm:t>
    </dgm:pt>
    <dgm:pt modelId="{11A98049-F779-49C7-B2BC-D90CEF4FADC5}" type="parTrans" cxnId="{FEB6F854-F211-4BEA-A76A-5B45E7228D29}">
      <dgm:prSet/>
      <dgm:spPr/>
      <dgm:t>
        <a:bodyPr/>
        <a:lstStyle/>
        <a:p>
          <a:endParaRPr lang="en-US"/>
        </a:p>
      </dgm:t>
    </dgm:pt>
    <dgm:pt modelId="{E12B0CCE-2895-4A00-89FA-705103B1EC42}" type="sibTrans" cxnId="{FEB6F854-F211-4BEA-A76A-5B45E7228D29}">
      <dgm:prSet/>
      <dgm:spPr/>
      <dgm:t>
        <a:bodyPr/>
        <a:lstStyle/>
        <a:p>
          <a:endParaRPr lang="en-US"/>
        </a:p>
      </dgm:t>
    </dgm:pt>
    <dgm:pt modelId="{8B1C85AA-C5B3-4EFC-87FB-BF2CF7DC1695}">
      <dgm:prSet/>
      <dgm:spPr/>
      <dgm:t>
        <a:bodyPr/>
        <a:lstStyle/>
        <a:p>
          <a:r>
            <a:rPr lang="en-US" dirty="0"/>
            <a:t>Rapid Re-housing program</a:t>
          </a:r>
        </a:p>
      </dgm:t>
    </dgm:pt>
    <dgm:pt modelId="{0D68F6B5-A333-4F84-97C6-F6E2CEBC4425}" type="parTrans" cxnId="{1519A7A2-7C6E-4235-954B-D252B4EEF4CD}">
      <dgm:prSet/>
      <dgm:spPr/>
      <dgm:t>
        <a:bodyPr/>
        <a:lstStyle/>
        <a:p>
          <a:endParaRPr lang="en-US"/>
        </a:p>
      </dgm:t>
    </dgm:pt>
    <dgm:pt modelId="{3D1EA92E-F4B4-418A-8120-2E27A44A42EB}" type="sibTrans" cxnId="{1519A7A2-7C6E-4235-954B-D252B4EEF4CD}">
      <dgm:prSet/>
      <dgm:spPr/>
      <dgm:t>
        <a:bodyPr/>
        <a:lstStyle/>
        <a:p>
          <a:endParaRPr lang="en-US"/>
        </a:p>
      </dgm:t>
    </dgm:pt>
    <dgm:pt modelId="{8BA6F3B3-E081-4CA8-940E-663F42636305}">
      <dgm:prSet/>
      <dgm:spPr/>
      <dgm:t>
        <a:bodyPr/>
        <a:lstStyle/>
        <a:p>
          <a:r>
            <a:rPr lang="en-US" dirty="0"/>
            <a:t>Hotel/Motel paid for with own funds</a:t>
          </a:r>
        </a:p>
      </dgm:t>
    </dgm:pt>
    <dgm:pt modelId="{A5A77A2D-29BA-4F40-9E95-1D62F3EDA24B}" type="parTrans" cxnId="{D4396068-E333-4CED-BA3B-4F585DD3DC0F}">
      <dgm:prSet/>
      <dgm:spPr/>
      <dgm:t>
        <a:bodyPr/>
        <a:lstStyle/>
        <a:p>
          <a:endParaRPr lang="en-US"/>
        </a:p>
      </dgm:t>
    </dgm:pt>
    <dgm:pt modelId="{8A9AAD5E-88AB-4043-AAB5-CD90AD30737B}" type="sibTrans" cxnId="{D4396068-E333-4CED-BA3B-4F585DD3DC0F}">
      <dgm:prSet/>
      <dgm:spPr/>
      <dgm:t>
        <a:bodyPr/>
        <a:lstStyle/>
        <a:p>
          <a:endParaRPr lang="en-US"/>
        </a:p>
      </dgm:t>
    </dgm:pt>
    <dgm:pt modelId="{1F4A90CD-E6C0-45ED-987F-35B6C63ADC90}">
      <dgm:prSet/>
      <dgm:spPr/>
      <dgm:t>
        <a:bodyPr/>
        <a:lstStyle/>
        <a:p>
          <a:r>
            <a:rPr lang="en-US" dirty="0"/>
            <a:t>Locations using HUD-VASH vouchers</a:t>
          </a:r>
        </a:p>
      </dgm:t>
    </dgm:pt>
    <dgm:pt modelId="{CE9F28A0-B0AC-4D8F-8B86-B5919682F9A8}" type="parTrans" cxnId="{4BA722CF-928F-4791-9DB8-BC6FF8DE09D1}">
      <dgm:prSet/>
      <dgm:spPr/>
      <dgm:t>
        <a:bodyPr/>
        <a:lstStyle/>
        <a:p>
          <a:endParaRPr lang="en-US"/>
        </a:p>
      </dgm:t>
    </dgm:pt>
    <dgm:pt modelId="{3FD7095F-3AC1-4208-8F95-50A04376C740}" type="sibTrans" cxnId="{4BA722CF-928F-4791-9DB8-BC6FF8DE09D1}">
      <dgm:prSet/>
      <dgm:spPr/>
      <dgm:t>
        <a:bodyPr/>
        <a:lstStyle/>
        <a:p>
          <a:endParaRPr lang="en-US"/>
        </a:p>
      </dgm:t>
    </dgm:pt>
    <dgm:pt modelId="{5D590C75-E4F6-4C85-AEC9-C732E67F673F}">
      <dgm:prSet/>
      <dgm:spPr/>
      <dgm:t>
        <a:bodyPr/>
        <a:lstStyle/>
        <a:p>
          <a:r>
            <a:rPr lang="en-US" dirty="0"/>
            <a:t>Shelters designed for foster care or DFPS children</a:t>
          </a:r>
        </a:p>
      </dgm:t>
    </dgm:pt>
    <dgm:pt modelId="{1C0E775F-0E36-46ED-9BF9-ACBCD73F948A}" type="parTrans" cxnId="{255D41F3-E53C-4E5A-8E9E-E8B545DCCAC9}">
      <dgm:prSet/>
      <dgm:spPr/>
      <dgm:t>
        <a:bodyPr/>
        <a:lstStyle/>
        <a:p>
          <a:endParaRPr lang="en-US"/>
        </a:p>
      </dgm:t>
    </dgm:pt>
    <dgm:pt modelId="{DE4BDA8A-2DD4-402C-8166-2EA335FA1B96}" type="sibTrans" cxnId="{255D41F3-E53C-4E5A-8E9E-E8B545DCCAC9}">
      <dgm:prSet/>
      <dgm:spPr/>
      <dgm:t>
        <a:bodyPr/>
        <a:lstStyle/>
        <a:p>
          <a:endParaRPr lang="en-US"/>
        </a:p>
      </dgm:t>
    </dgm:pt>
    <dgm:pt modelId="{26D6EA56-DEC2-4664-87FD-35AE6A4D492E}" type="pres">
      <dgm:prSet presAssocID="{EB60C4AD-CDBC-43EA-9140-20C0E63AD8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E6A072-6FBE-48FB-9880-1625042E8F8D}" type="pres">
      <dgm:prSet presAssocID="{253E434F-52ED-48CA-B25B-0C97D505E947}" presName="linNode" presStyleCnt="0"/>
      <dgm:spPr/>
    </dgm:pt>
    <dgm:pt modelId="{96E5219F-FD9D-402A-BDCC-A232612EC7C6}" type="pres">
      <dgm:prSet presAssocID="{253E434F-52ED-48CA-B25B-0C97D505E947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4A1F0-1D63-4C78-93EA-ADBBCA045BE6}" type="pres">
      <dgm:prSet presAssocID="{253E434F-52ED-48CA-B25B-0C97D505E947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F1B300-27B1-4AB2-8136-74AC444EAC75}" type="presOf" srcId="{5D590C75-E4F6-4C85-AEC9-C732E67F673F}" destId="{E414A1F0-1D63-4C78-93EA-ADBBCA045BE6}" srcOrd="0" destOrd="6" presId="urn:microsoft.com/office/officeart/2005/8/layout/vList5"/>
    <dgm:cxn modelId="{3691D644-A730-4591-8AB3-874745481BCC}" srcId="{EB60C4AD-CDBC-43EA-9140-20C0E63AD8C9}" destId="{253E434F-52ED-48CA-B25B-0C97D505E947}" srcOrd="0" destOrd="0" parTransId="{43D9643C-8E67-48E1-8765-FFF2D59A7475}" sibTransId="{92CCA56C-6BBA-4C17-BDD8-8CFDF071054C}"/>
    <dgm:cxn modelId="{60F247A1-39E8-421E-8195-0E0ADEAD3235}" type="presOf" srcId="{F08AFA82-45F4-483F-ACDD-5DDEC903C5A4}" destId="{E414A1F0-1D63-4C78-93EA-ADBBCA045BE6}" srcOrd="0" destOrd="0" presId="urn:microsoft.com/office/officeart/2005/8/layout/vList5"/>
    <dgm:cxn modelId="{FEB6F854-F211-4BEA-A76A-5B45E7228D29}" srcId="{253E434F-52ED-48CA-B25B-0C97D505E947}" destId="{F0E35400-20A8-47A8-8FF3-35E559FD897E}" srcOrd="7" destOrd="0" parTransId="{11A98049-F779-49C7-B2BC-D90CEF4FADC5}" sibTransId="{E12B0CCE-2895-4A00-89FA-705103B1EC42}"/>
    <dgm:cxn modelId="{F1BBBC10-FCCE-425A-A6ED-011FD423D03C}" type="presOf" srcId="{EA53CA78-7B67-4010-BF59-8D04E9D6EAFA}" destId="{E414A1F0-1D63-4C78-93EA-ADBBCA045BE6}" srcOrd="0" destOrd="2" presId="urn:microsoft.com/office/officeart/2005/8/layout/vList5"/>
    <dgm:cxn modelId="{E7970F7B-2D51-44DF-902F-2B24F6BBBF1F}" type="presOf" srcId="{D8A55B0D-2195-4E91-8B03-B946980D5841}" destId="{E414A1F0-1D63-4C78-93EA-ADBBCA045BE6}" srcOrd="0" destOrd="1" presId="urn:microsoft.com/office/officeart/2005/8/layout/vList5"/>
    <dgm:cxn modelId="{B4CD56CA-9AF5-40DE-A25E-2FC0995600E9}" srcId="{253E434F-52ED-48CA-B25B-0C97D505E947}" destId="{D8A55B0D-2195-4E91-8B03-B946980D5841}" srcOrd="1" destOrd="0" parTransId="{3EF9FC5E-0AE3-446F-AA87-2786ABBE387A}" sibTransId="{93761F47-7E18-487B-959D-1317B9EA6C67}"/>
    <dgm:cxn modelId="{255D41F3-E53C-4E5A-8E9E-E8B545DCCAC9}" srcId="{253E434F-52ED-48CA-B25B-0C97D505E947}" destId="{5D590C75-E4F6-4C85-AEC9-C732E67F673F}" srcOrd="6" destOrd="0" parTransId="{1C0E775F-0E36-46ED-9BF9-ACBCD73F948A}" sibTransId="{DE4BDA8A-2DD4-402C-8166-2EA335FA1B96}"/>
    <dgm:cxn modelId="{1519A7A2-7C6E-4235-954B-D252B4EEF4CD}" srcId="{253E434F-52ED-48CA-B25B-0C97D505E947}" destId="{8B1C85AA-C5B3-4EFC-87FB-BF2CF7DC1695}" srcOrd="3" destOrd="0" parTransId="{0D68F6B5-A333-4F84-97C6-F6E2CEBC4425}" sibTransId="{3D1EA92E-F4B4-418A-8120-2E27A44A42EB}"/>
    <dgm:cxn modelId="{D9E7FA7F-0B06-41DB-816D-6479FCAB6085}" type="presOf" srcId="{8B1C85AA-C5B3-4EFC-87FB-BF2CF7DC1695}" destId="{E414A1F0-1D63-4C78-93EA-ADBBCA045BE6}" srcOrd="0" destOrd="3" presId="urn:microsoft.com/office/officeart/2005/8/layout/vList5"/>
    <dgm:cxn modelId="{763452E9-3FCA-493F-A359-1E873E0B431D}" type="presOf" srcId="{EB60C4AD-CDBC-43EA-9140-20C0E63AD8C9}" destId="{26D6EA56-DEC2-4664-87FD-35AE6A4D492E}" srcOrd="0" destOrd="0" presId="urn:microsoft.com/office/officeart/2005/8/layout/vList5"/>
    <dgm:cxn modelId="{BE7D1081-6369-4CD8-85B8-224186F4AEEE}" srcId="{253E434F-52ED-48CA-B25B-0C97D505E947}" destId="{EA53CA78-7B67-4010-BF59-8D04E9D6EAFA}" srcOrd="2" destOrd="0" parTransId="{EB76FF6B-97EF-4D5F-905D-744B3450E944}" sibTransId="{756A7526-E718-489E-897D-F147372CF54B}"/>
    <dgm:cxn modelId="{2B3628BE-C83C-4B79-BD7E-489FDCB53D34}" type="presOf" srcId="{8BA6F3B3-E081-4CA8-940E-663F42636305}" destId="{E414A1F0-1D63-4C78-93EA-ADBBCA045BE6}" srcOrd="0" destOrd="4" presId="urn:microsoft.com/office/officeart/2005/8/layout/vList5"/>
    <dgm:cxn modelId="{5E78DE65-92D8-4869-9765-1DA517F13EE3}" type="presOf" srcId="{1F4A90CD-E6C0-45ED-987F-35B6C63ADC90}" destId="{E414A1F0-1D63-4C78-93EA-ADBBCA045BE6}" srcOrd="0" destOrd="5" presId="urn:microsoft.com/office/officeart/2005/8/layout/vList5"/>
    <dgm:cxn modelId="{2020755C-706F-46D9-8043-8D1684884496}" type="presOf" srcId="{253E434F-52ED-48CA-B25B-0C97D505E947}" destId="{96E5219F-FD9D-402A-BDCC-A232612EC7C6}" srcOrd="0" destOrd="0" presId="urn:microsoft.com/office/officeart/2005/8/layout/vList5"/>
    <dgm:cxn modelId="{6ECB68B2-9802-44E9-89C3-CE8D92DBE1BC}" type="presOf" srcId="{F0E35400-20A8-47A8-8FF3-35E559FD897E}" destId="{E414A1F0-1D63-4C78-93EA-ADBBCA045BE6}" srcOrd="0" destOrd="7" presId="urn:microsoft.com/office/officeart/2005/8/layout/vList5"/>
    <dgm:cxn modelId="{D4396068-E333-4CED-BA3B-4F585DD3DC0F}" srcId="{253E434F-52ED-48CA-B25B-0C97D505E947}" destId="{8BA6F3B3-E081-4CA8-940E-663F42636305}" srcOrd="4" destOrd="0" parTransId="{A5A77A2D-29BA-4F40-9E95-1D62F3EDA24B}" sibTransId="{8A9AAD5E-88AB-4043-AAB5-CD90AD30737B}"/>
    <dgm:cxn modelId="{E40CB7C7-AD31-406F-99CE-93CC86920E64}" srcId="{253E434F-52ED-48CA-B25B-0C97D505E947}" destId="{F08AFA82-45F4-483F-ACDD-5DDEC903C5A4}" srcOrd="0" destOrd="0" parTransId="{F3A18063-BB81-4D2D-B006-7ACF321D350C}" sibTransId="{5F0963B4-7D16-4C1B-B93A-B527ECDCD6F4}"/>
    <dgm:cxn modelId="{4BA722CF-928F-4791-9DB8-BC6FF8DE09D1}" srcId="{253E434F-52ED-48CA-B25B-0C97D505E947}" destId="{1F4A90CD-E6C0-45ED-987F-35B6C63ADC90}" srcOrd="5" destOrd="0" parTransId="{CE9F28A0-B0AC-4D8F-8B86-B5919682F9A8}" sibTransId="{3FD7095F-3AC1-4208-8F95-50A04376C740}"/>
    <dgm:cxn modelId="{8D8F7D47-11F9-4BDF-9714-35836B161F6F}" type="presParOf" srcId="{26D6EA56-DEC2-4664-87FD-35AE6A4D492E}" destId="{77E6A072-6FBE-48FB-9880-1625042E8F8D}" srcOrd="0" destOrd="0" presId="urn:microsoft.com/office/officeart/2005/8/layout/vList5"/>
    <dgm:cxn modelId="{738BE4F1-0C52-4D2F-8302-D4E19F62C239}" type="presParOf" srcId="{77E6A072-6FBE-48FB-9880-1625042E8F8D}" destId="{96E5219F-FD9D-402A-BDCC-A232612EC7C6}" srcOrd="0" destOrd="0" presId="urn:microsoft.com/office/officeart/2005/8/layout/vList5"/>
    <dgm:cxn modelId="{85511125-28E8-4E4F-87A1-75A4F5E49C09}" type="presParOf" srcId="{77E6A072-6FBE-48FB-9880-1625042E8F8D}" destId="{E414A1F0-1D63-4C78-93EA-ADBBCA045BE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EA50B-B00B-4DAD-8E35-CC6A57DACB1F}">
      <dsp:nvSpPr>
        <dsp:cNvPr id="0" name=""/>
        <dsp:cNvSpPr/>
      </dsp:nvSpPr>
      <dsp:spPr>
        <a:xfrm>
          <a:off x="1413" y="0"/>
          <a:ext cx="2199219" cy="4473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FUNDING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Eligibility to </a:t>
          </a:r>
          <a:r>
            <a:rPr lang="en-US" sz="1200" kern="1200" dirty="0" smtClean="0"/>
            <a:t>apply for/ receive </a:t>
          </a:r>
          <a:r>
            <a:rPr lang="en-US" sz="1200" kern="1200" dirty="0" err="1" smtClean="0"/>
            <a:t>CoC</a:t>
          </a:r>
          <a:r>
            <a:rPr lang="en-US" sz="1200" kern="1200" dirty="0" smtClean="0"/>
            <a:t> funds from HUD</a:t>
          </a:r>
          <a:endParaRPr lang="en-US" sz="1200" kern="1200" dirty="0"/>
        </a:p>
      </dsp:txBody>
      <dsp:txXfrm>
        <a:off x="1413" y="1789374"/>
        <a:ext cx="2199219" cy="1789374"/>
      </dsp:txXfrm>
    </dsp:sp>
    <dsp:sp modelId="{D779382C-3C53-4310-845C-37BC2AA7E10F}">
      <dsp:nvSpPr>
        <dsp:cNvPr id="0" name=""/>
        <dsp:cNvSpPr/>
      </dsp:nvSpPr>
      <dsp:spPr>
        <a:xfrm>
          <a:off x="356196" y="268406"/>
          <a:ext cx="1489654" cy="148965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968B0-81BA-437A-BCCF-FDD81CA3F40A}">
      <dsp:nvSpPr>
        <dsp:cNvPr id="0" name=""/>
        <dsp:cNvSpPr/>
      </dsp:nvSpPr>
      <dsp:spPr>
        <a:xfrm>
          <a:off x="2266609" y="0"/>
          <a:ext cx="2199219" cy="4473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EXTENT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Trends of homelessness in the local area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Characteristics of those experiencing homelessness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New programs</a:t>
          </a:r>
        </a:p>
      </dsp:txBody>
      <dsp:txXfrm>
        <a:off x="2266609" y="1789374"/>
        <a:ext cx="2199219" cy="1789374"/>
      </dsp:txXfrm>
    </dsp:sp>
    <dsp:sp modelId="{E382717B-13D0-439B-BF4A-F64BBE572C4A}">
      <dsp:nvSpPr>
        <dsp:cNvPr id="0" name=""/>
        <dsp:cNvSpPr/>
      </dsp:nvSpPr>
      <dsp:spPr>
        <a:xfrm>
          <a:off x="2621391" y="268406"/>
          <a:ext cx="1489654" cy="148965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699722-3578-43D8-ACE3-7F40A5F2FA8E}">
      <dsp:nvSpPr>
        <dsp:cNvPr id="0" name=""/>
        <dsp:cNvSpPr/>
      </dsp:nvSpPr>
      <dsp:spPr>
        <a:xfrm>
          <a:off x="4533218" y="0"/>
          <a:ext cx="2199219" cy="4473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AWARENESS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Raise community awareness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Raise political awareness</a:t>
          </a:r>
        </a:p>
      </dsp:txBody>
      <dsp:txXfrm>
        <a:off x="4533218" y="1789374"/>
        <a:ext cx="2199219" cy="1789374"/>
      </dsp:txXfrm>
    </dsp:sp>
    <dsp:sp modelId="{5D742DA8-7BB3-4F46-BBC6-64C8F8556FC9}">
      <dsp:nvSpPr>
        <dsp:cNvPr id="0" name=""/>
        <dsp:cNvSpPr/>
      </dsp:nvSpPr>
      <dsp:spPr>
        <a:xfrm>
          <a:off x="4886587" y="268406"/>
          <a:ext cx="1489654" cy="148965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7C9ED-879C-4ACE-9ABA-8767D56BB2B2}">
      <dsp:nvSpPr>
        <dsp:cNvPr id="0" name=""/>
        <dsp:cNvSpPr/>
      </dsp:nvSpPr>
      <dsp:spPr>
        <a:xfrm>
          <a:off x="269297" y="3578748"/>
          <a:ext cx="6193842" cy="67101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91568-97B6-4B9F-830C-4208E505F935}">
      <dsp:nvSpPr>
        <dsp:cNvPr id="0" name=""/>
        <dsp:cNvSpPr/>
      </dsp:nvSpPr>
      <dsp:spPr>
        <a:xfrm>
          <a:off x="4607" y="144662"/>
          <a:ext cx="2014597" cy="1208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Select PIT Lead and Backup</a:t>
          </a:r>
          <a:endParaRPr lang="en-US" sz="2300" kern="1200" dirty="0"/>
        </a:p>
      </dsp:txBody>
      <dsp:txXfrm>
        <a:off x="40010" y="180065"/>
        <a:ext cx="1943791" cy="1137952"/>
      </dsp:txXfrm>
    </dsp:sp>
    <dsp:sp modelId="{4318E186-80FB-4C66-9743-0ECCDF9D6C55}">
      <dsp:nvSpPr>
        <dsp:cNvPr id="0" name=""/>
        <dsp:cNvSpPr/>
      </dsp:nvSpPr>
      <dsp:spPr>
        <a:xfrm>
          <a:off x="2196489" y="499231"/>
          <a:ext cx="427094" cy="49962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196489" y="599155"/>
        <a:ext cx="298966" cy="299772"/>
      </dsp:txXfrm>
    </dsp:sp>
    <dsp:sp modelId="{2CEA9352-27AC-496B-BD49-5A2B575D981A}">
      <dsp:nvSpPr>
        <dsp:cNvPr id="0" name=""/>
        <dsp:cNvSpPr/>
      </dsp:nvSpPr>
      <dsp:spPr>
        <a:xfrm>
          <a:off x="2825043" y="144662"/>
          <a:ext cx="2014597" cy="1208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Form PIT Committee</a:t>
          </a:r>
        </a:p>
      </dsp:txBody>
      <dsp:txXfrm>
        <a:off x="2860446" y="180065"/>
        <a:ext cx="1943791" cy="1137952"/>
      </dsp:txXfrm>
    </dsp:sp>
    <dsp:sp modelId="{D4E3EC66-FE6B-469B-83E8-A5C10EF82012}">
      <dsp:nvSpPr>
        <dsp:cNvPr id="0" name=""/>
        <dsp:cNvSpPr/>
      </dsp:nvSpPr>
      <dsp:spPr>
        <a:xfrm>
          <a:off x="5016925" y="499231"/>
          <a:ext cx="427094" cy="49962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016925" y="599155"/>
        <a:ext cx="298966" cy="299772"/>
      </dsp:txXfrm>
    </dsp:sp>
    <dsp:sp modelId="{84E9A044-BE78-41ED-AF58-0E850E2FBFC2}">
      <dsp:nvSpPr>
        <dsp:cNvPr id="0" name=""/>
        <dsp:cNvSpPr/>
      </dsp:nvSpPr>
      <dsp:spPr>
        <a:xfrm>
          <a:off x="5645479" y="144662"/>
          <a:ext cx="2014597" cy="1208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Meet to Plan the Count</a:t>
          </a:r>
          <a:endParaRPr lang="en-US" sz="2300" kern="1200" dirty="0"/>
        </a:p>
      </dsp:txBody>
      <dsp:txXfrm>
        <a:off x="5680882" y="180065"/>
        <a:ext cx="1943791" cy="1137952"/>
      </dsp:txXfrm>
    </dsp:sp>
    <dsp:sp modelId="{F95F08AF-656E-473E-98FD-4EAC17C51AF6}">
      <dsp:nvSpPr>
        <dsp:cNvPr id="0" name=""/>
        <dsp:cNvSpPr/>
      </dsp:nvSpPr>
      <dsp:spPr>
        <a:xfrm>
          <a:off x="7837360" y="499231"/>
          <a:ext cx="427094" cy="49962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7837360" y="599155"/>
        <a:ext cx="298966" cy="299772"/>
      </dsp:txXfrm>
    </dsp:sp>
    <dsp:sp modelId="{B272A82A-D22D-4DE8-AA9C-7F2491729AE0}">
      <dsp:nvSpPr>
        <dsp:cNvPr id="0" name=""/>
        <dsp:cNvSpPr/>
      </dsp:nvSpPr>
      <dsp:spPr>
        <a:xfrm>
          <a:off x="8465915" y="144662"/>
          <a:ext cx="2014597" cy="1208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Inform Community</a:t>
          </a:r>
        </a:p>
      </dsp:txBody>
      <dsp:txXfrm>
        <a:off x="8501318" y="180065"/>
        <a:ext cx="1943791" cy="1137952"/>
      </dsp:txXfrm>
    </dsp:sp>
    <dsp:sp modelId="{4CA99290-7118-4979-A0CB-C032F88A7FBA}">
      <dsp:nvSpPr>
        <dsp:cNvPr id="0" name=""/>
        <dsp:cNvSpPr/>
      </dsp:nvSpPr>
      <dsp:spPr>
        <a:xfrm rot="5400000">
          <a:off x="9259666" y="1494442"/>
          <a:ext cx="427094" cy="49962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-5400000">
        <a:off x="9323327" y="1530705"/>
        <a:ext cx="299772" cy="298966"/>
      </dsp:txXfrm>
    </dsp:sp>
    <dsp:sp modelId="{47F0EE39-78B0-4D4F-88E5-B8B201FB98A6}">
      <dsp:nvSpPr>
        <dsp:cNvPr id="0" name=""/>
        <dsp:cNvSpPr/>
      </dsp:nvSpPr>
      <dsp:spPr>
        <a:xfrm>
          <a:off x="8465915" y="2159259"/>
          <a:ext cx="2014597" cy="1208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Know the Survey/app</a:t>
          </a:r>
        </a:p>
      </dsp:txBody>
      <dsp:txXfrm>
        <a:off x="8501318" y="2194662"/>
        <a:ext cx="1943791" cy="1137952"/>
      </dsp:txXfrm>
    </dsp:sp>
    <dsp:sp modelId="{C3C04845-0567-42ED-9935-5DB4FBD35AF1}">
      <dsp:nvSpPr>
        <dsp:cNvPr id="0" name=""/>
        <dsp:cNvSpPr/>
      </dsp:nvSpPr>
      <dsp:spPr>
        <a:xfrm rot="10800000">
          <a:off x="7861536" y="2513828"/>
          <a:ext cx="427094" cy="49962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7989664" y="2613752"/>
        <a:ext cx="298966" cy="299772"/>
      </dsp:txXfrm>
    </dsp:sp>
    <dsp:sp modelId="{10C2CEBF-BC49-49A3-8AB9-D369795858D1}">
      <dsp:nvSpPr>
        <dsp:cNvPr id="0" name=""/>
        <dsp:cNvSpPr/>
      </dsp:nvSpPr>
      <dsp:spPr>
        <a:xfrm>
          <a:off x="5645479" y="2159259"/>
          <a:ext cx="2014597" cy="1208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Recruit Volunteers</a:t>
          </a:r>
        </a:p>
      </dsp:txBody>
      <dsp:txXfrm>
        <a:off x="5680882" y="2194662"/>
        <a:ext cx="1943791" cy="1137952"/>
      </dsp:txXfrm>
    </dsp:sp>
    <dsp:sp modelId="{BE01A803-1B05-40CD-8991-C3152E4AF62D}">
      <dsp:nvSpPr>
        <dsp:cNvPr id="0" name=""/>
        <dsp:cNvSpPr/>
      </dsp:nvSpPr>
      <dsp:spPr>
        <a:xfrm rot="10800000">
          <a:off x="5041100" y="2513828"/>
          <a:ext cx="427094" cy="49962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5169228" y="2613752"/>
        <a:ext cx="298966" cy="299772"/>
      </dsp:txXfrm>
    </dsp:sp>
    <dsp:sp modelId="{FFF23D5F-8ADF-4C2A-B03E-7E65A06BC49D}">
      <dsp:nvSpPr>
        <dsp:cNvPr id="0" name=""/>
        <dsp:cNvSpPr/>
      </dsp:nvSpPr>
      <dsp:spPr>
        <a:xfrm>
          <a:off x="2825043" y="2159259"/>
          <a:ext cx="2014597" cy="1208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Train Volunteers</a:t>
          </a:r>
        </a:p>
      </dsp:txBody>
      <dsp:txXfrm>
        <a:off x="2860446" y="2194662"/>
        <a:ext cx="1943791" cy="1137952"/>
      </dsp:txXfrm>
    </dsp:sp>
    <dsp:sp modelId="{2A57EB7C-5318-4765-A60F-F56D7D76D680}">
      <dsp:nvSpPr>
        <dsp:cNvPr id="0" name=""/>
        <dsp:cNvSpPr/>
      </dsp:nvSpPr>
      <dsp:spPr>
        <a:xfrm rot="10800000">
          <a:off x="2220664" y="2513828"/>
          <a:ext cx="427094" cy="49962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348792" y="2613752"/>
        <a:ext cx="298966" cy="299772"/>
      </dsp:txXfrm>
    </dsp:sp>
    <dsp:sp modelId="{4F4057D9-CB3C-40EC-8BCA-8B7AE98CD113}">
      <dsp:nvSpPr>
        <dsp:cNvPr id="0" name=""/>
        <dsp:cNvSpPr/>
      </dsp:nvSpPr>
      <dsp:spPr>
        <a:xfrm>
          <a:off x="4607" y="2159259"/>
          <a:ext cx="2014597" cy="1208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Locations, Locations, Locations</a:t>
          </a:r>
        </a:p>
      </dsp:txBody>
      <dsp:txXfrm>
        <a:off x="40010" y="2194662"/>
        <a:ext cx="1943791" cy="1137952"/>
      </dsp:txXfrm>
    </dsp:sp>
    <dsp:sp modelId="{B2DF6D5E-05FB-4A1C-802F-E6A361448DDD}">
      <dsp:nvSpPr>
        <dsp:cNvPr id="0" name=""/>
        <dsp:cNvSpPr/>
      </dsp:nvSpPr>
      <dsp:spPr>
        <a:xfrm rot="5400000">
          <a:off x="798358" y="3509039"/>
          <a:ext cx="427094" cy="49962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-5400000">
        <a:off x="862019" y="3545302"/>
        <a:ext cx="299772" cy="298966"/>
      </dsp:txXfrm>
    </dsp:sp>
    <dsp:sp modelId="{755FC4E8-845F-479C-9E85-EBF6D8E5F79F}">
      <dsp:nvSpPr>
        <dsp:cNvPr id="0" name=""/>
        <dsp:cNvSpPr/>
      </dsp:nvSpPr>
      <dsp:spPr>
        <a:xfrm>
          <a:off x="4607" y="4173856"/>
          <a:ext cx="2014597" cy="1208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Organize donations</a:t>
          </a:r>
          <a:endParaRPr lang="en-US" sz="2300" kern="1200" dirty="0"/>
        </a:p>
      </dsp:txBody>
      <dsp:txXfrm>
        <a:off x="40010" y="4209259"/>
        <a:ext cx="1943791" cy="1137952"/>
      </dsp:txXfrm>
    </dsp:sp>
    <dsp:sp modelId="{0ECD1A47-7138-4D91-A950-D97648E2055D}">
      <dsp:nvSpPr>
        <dsp:cNvPr id="0" name=""/>
        <dsp:cNvSpPr/>
      </dsp:nvSpPr>
      <dsp:spPr>
        <a:xfrm>
          <a:off x="2196489" y="4528425"/>
          <a:ext cx="427094" cy="49962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196489" y="4628349"/>
        <a:ext cx="298966" cy="299772"/>
      </dsp:txXfrm>
    </dsp:sp>
    <dsp:sp modelId="{DBAB9AE2-4419-464E-963E-3BA2DDB1287F}">
      <dsp:nvSpPr>
        <dsp:cNvPr id="0" name=""/>
        <dsp:cNvSpPr/>
      </dsp:nvSpPr>
      <dsp:spPr>
        <a:xfrm>
          <a:off x="2825043" y="4173856"/>
          <a:ext cx="2014597" cy="1208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Gather to Count!</a:t>
          </a:r>
          <a:endParaRPr lang="en-US" sz="2300" kern="1200" dirty="0"/>
        </a:p>
      </dsp:txBody>
      <dsp:txXfrm>
        <a:off x="2860446" y="4209259"/>
        <a:ext cx="1943791" cy="11379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4A1F0-1D63-4C78-93EA-ADBBCA045BE6}">
      <dsp:nvSpPr>
        <dsp:cNvPr id="0" name=""/>
        <dsp:cNvSpPr/>
      </dsp:nvSpPr>
      <dsp:spPr>
        <a:xfrm rot="5400000">
          <a:off x="4286843" y="-741087"/>
          <a:ext cx="3274907" cy="55758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Emergency Shelter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Transitional Housing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Domestic Violence Shelter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Hotel/Motel paid for by </a:t>
          </a:r>
          <a:r>
            <a:rPr lang="en-US" sz="2400" kern="1200" dirty="0" smtClean="0"/>
            <a:t>an organization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Places not meant for human habitation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</dsp:txBody>
      <dsp:txXfrm rot="-5400000">
        <a:off x="3136393" y="569231"/>
        <a:ext cx="5415940" cy="2955171"/>
      </dsp:txXfrm>
    </dsp:sp>
    <dsp:sp modelId="{96E5219F-FD9D-402A-BDCC-A232612EC7C6}">
      <dsp:nvSpPr>
        <dsp:cNvPr id="0" name=""/>
        <dsp:cNvSpPr/>
      </dsp:nvSpPr>
      <dsp:spPr>
        <a:xfrm>
          <a:off x="0" y="0"/>
          <a:ext cx="3136392" cy="4093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>
              <a:latin typeface="Arial" panose="020B0604020202020204" pitchFamily="34" charset="0"/>
              <a:cs typeface="Arial" panose="020B0604020202020204" pitchFamily="34" charset="0"/>
            </a:rPr>
            <a:t>Individuals &amp; Families Living In:</a:t>
          </a:r>
        </a:p>
      </dsp:txBody>
      <dsp:txXfrm>
        <a:off x="153106" y="153106"/>
        <a:ext cx="2830180" cy="37874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4A1F0-1D63-4C78-93EA-ADBBCA045BE6}">
      <dsp:nvSpPr>
        <dsp:cNvPr id="0" name=""/>
        <dsp:cNvSpPr/>
      </dsp:nvSpPr>
      <dsp:spPr>
        <a:xfrm rot="5400000">
          <a:off x="4286843" y="-741087"/>
          <a:ext cx="3274907" cy="55758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Doubled-up situations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Substandard housing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Permanent Supportive Housing </a:t>
          </a:r>
          <a:r>
            <a:rPr lang="en-US" sz="2100" kern="1200" dirty="0"/>
            <a:t>program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Rapid Re-housing program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Hotel/Motel paid for with own funds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Locations using HUD-VASH vouchers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Shelters designed for foster care or DFPS children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</dsp:txBody>
      <dsp:txXfrm rot="-5400000">
        <a:off x="3136393" y="569231"/>
        <a:ext cx="5415940" cy="2955171"/>
      </dsp:txXfrm>
    </dsp:sp>
    <dsp:sp modelId="{96E5219F-FD9D-402A-BDCC-A232612EC7C6}">
      <dsp:nvSpPr>
        <dsp:cNvPr id="0" name=""/>
        <dsp:cNvSpPr/>
      </dsp:nvSpPr>
      <dsp:spPr>
        <a:xfrm>
          <a:off x="0" y="0"/>
          <a:ext cx="3136392" cy="4093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>
              <a:latin typeface="Arial" panose="020B0604020202020204" pitchFamily="34" charset="0"/>
              <a:cs typeface="Arial" panose="020B0604020202020204" pitchFamily="34" charset="0"/>
            </a:rPr>
            <a:t>Individuals &amp; Families Living In:</a:t>
          </a:r>
        </a:p>
      </dsp:txBody>
      <dsp:txXfrm>
        <a:off x="153106" y="153106"/>
        <a:ext cx="2830180" cy="3787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3E998-A04A-4C2A-AC17-C1732FDECF1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6C947-017C-4D88-933B-98982A9E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27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47-017C-4D88-933B-98982A9E6E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03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47-017C-4D88-933B-98982A9E6E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22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A9EE3-F95B-42C0-BF9C-6396409CFC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31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47-017C-4D88-933B-98982A9E6E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05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A9EE3-F95B-42C0-BF9C-6396409CFC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41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A9EE3-F95B-42C0-BF9C-6396409CFC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29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21C3-3B5A-45D8-AC87-8218CC43FBD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63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47-017C-4D88-933B-98982A9E6E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47-017C-4D88-933B-98982A9E6ED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73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21C3-3B5A-45D8-AC87-8218CC43FBD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86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47-017C-4D88-933B-98982A9E6ED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23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47-017C-4D88-933B-98982A9E6E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43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47-017C-4D88-933B-98982A9E6ED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254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21C3-3B5A-45D8-AC87-8218CC43FBD0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958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47-017C-4D88-933B-98982A9E6ED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96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21C3-3B5A-45D8-AC87-8218CC43FBD0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990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47-017C-4D88-933B-98982A9E6ED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269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47-017C-4D88-933B-98982A9E6ED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455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47-017C-4D88-933B-98982A9E6ED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253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A9EE3-F95B-42C0-BF9C-6396409CFC7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413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47-017C-4D88-933B-98982A9E6ED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690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47-017C-4D88-933B-98982A9E6ED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90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21C3-3B5A-45D8-AC87-8218CC43FBD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282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A9EE3-F95B-42C0-BF9C-6396409CFC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33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47-017C-4D88-933B-98982A9E6E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80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47-017C-4D88-933B-98982A9E6E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99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47-017C-4D88-933B-98982A9E6E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47-017C-4D88-933B-98982A9E6E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68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6C947-017C-4D88-933B-98982A9E6E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93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 userDrawn="1"/>
        </p:nvGrpSpPr>
        <p:grpSpPr>
          <a:xfrm>
            <a:off x="-1300119" y="65517"/>
            <a:ext cx="13414626" cy="6702530"/>
            <a:chOff x="-1327981" y="26125"/>
            <a:chExt cx="13778145" cy="688415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26125"/>
              <a:ext cx="1982576" cy="105648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227" y="26125"/>
              <a:ext cx="1982576" cy="1056482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26125"/>
              <a:ext cx="1982576" cy="105648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8938" y="26125"/>
              <a:ext cx="1982576" cy="105648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263" y="26125"/>
              <a:ext cx="1982576" cy="105648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26125"/>
              <a:ext cx="1982576" cy="105648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632" y="1194560"/>
              <a:ext cx="1982576" cy="105648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1186812"/>
              <a:ext cx="1982576" cy="1056482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43" y="1194560"/>
              <a:ext cx="1982576" cy="105648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1194560"/>
              <a:ext cx="1982576" cy="1056482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1194560"/>
              <a:ext cx="1982576" cy="105648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423" y="2347915"/>
              <a:ext cx="1982576" cy="1056482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748" y="2347915"/>
              <a:ext cx="1982576" cy="105648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134" y="2357854"/>
              <a:ext cx="1982576" cy="105648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0520" y="2357854"/>
              <a:ext cx="1982576" cy="1056482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4845" y="2357854"/>
              <a:ext cx="1982576" cy="105648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3516350"/>
              <a:ext cx="1982576" cy="1056482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288" y="3528480"/>
              <a:ext cx="1982576" cy="105648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3526289"/>
              <a:ext cx="1982576" cy="105648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999" y="3526289"/>
              <a:ext cx="1982576" cy="1056482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3324" y="3526289"/>
              <a:ext cx="1982576" cy="1056482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3530032"/>
              <a:ext cx="1982576" cy="1056482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93" y="4683176"/>
              <a:ext cx="1982576" cy="1056482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4692100"/>
              <a:ext cx="1982576" cy="1056482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404" y="4693115"/>
              <a:ext cx="1982576" cy="1056482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4693115"/>
              <a:ext cx="1982576" cy="1056482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4693115"/>
              <a:ext cx="1982576" cy="1056482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484" y="5851611"/>
              <a:ext cx="1982576" cy="1056482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1870" y="5853802"/>
              <a:ext cx="1982576" cy="1056482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195" y="5851611"/>
              <a:ext cx="1982576" cy="1056482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581" y="5851611"/>
              <a:ext cx="1982576" cy="1056482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06" y="5851611"/>
              <a:ext cx="1982576" cy="1056482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2754" y="1194560"/>
              <a:ext cx="1982576" cy="1056482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2356620"/>
              <a:ext cx="1982576" cy="105648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7981" y="4684545"/>
              <a:ext cx="1982576" cy="105648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5851371"/>
              <a:ext cx="1982576" cy="1056482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6793271" y="0"/>
            <a:ext cx="539872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793272" y="5764917"/>
            <a:ext cx="50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prstClr val="white"/>
                </a:solidFill>
                <a:latin typeface="Playfair Display Black"/>
              </a:rPr>
              <a:t>Strategies For Change</a:t>
            </a:r>
          </a:p>
        </p:txBody>
      </p:sp>
      <p:sp>
        <p:nvSpPr>
          <p:cNvPr id="106" name="TextBox 105"/>
          <p:cNvSpPr txBox="1"/>
          <p:nvPr userDrawn="1"/>
        </p:nvSpPr>
        <p:spPr>
          <a:xfrm>
            <a:off x="6793271" y="6265415"/>
            <a:ext cx="5014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white"/>
                </a:solidFill>
              </a:rPr>
              <a:t>thn.org</a:t>
            </a:r>
          </a:p>
        </p:txBody>
      </p:sp>
      <p:sp>
        <p:nvSpPr>
          <p:cNvPr id="108" name="Title 107"/>
          <p:cNvSpPr>
            <a:spLocks noGrp="1"/>
          </p:cNvSpPr>
          <p:nvPr>
            <p:ph type="title"/>
          </p:nvPr>
        </p:nvSpPr>
        <p:spPr>
          <a:xfrm>
            <a:off x="7477533" y="2075542"/>
            <a:ext cx="4329861" cy="245386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9" name="Picture 1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99" y="546942"/>
            <a:ext cx="4074545" cy="1223486"/>
          </a:xfrm>
          <a:prstGeom prst="rect">
            <a:avLst/>
          </a:prstGeom>
        </p:spPr>
      </p:pic>
      <p:sp>
        <p:nvSpPr>
          <p:cNvPr id="120" name="Rectangle 119"/>
          <p:cNvSpPr/>
          <p:nvPr userDrawn="1"/>
        </p:nvSpPr>
        <p:spPr>
          <a:xfrm>
            <a:off x="-1712684" y="-261257"/>
            <a:ext cx="1640114" cy="7939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1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0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24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 userDrawn="1"/>
        </p:nvGrpSpPr>
        <p:grpSpPr>
          <a:xfrm>
            <a:off x="-1300119" y="65517"/>
            <a:ext cx="13414626" cy="6702530"/>
            <a:chOff x="-1327981" y="26125"/>
            <a:chExt cx="13778145" cy="688415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26125"/>
              <a:ext cx="1982576" cy="105648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227" y="26125"/>
              <a:ext cx="1982576" cy="1056482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26125"/>
              <a:ext cx="1982576" cy="105648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8938" y="26125"/>
              <a:ext cx="1982576" cy="105648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263" y="26125"/>
              <a:ext cx="1982576" cy="105648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26125"/>
              <a:ext cx="1982576" cy="105648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632" y="1194560"/>
              <a:ext cx="1982576" cy="105648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1186812"/>
              <a:ext cx="1982576" cy="1056482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43" y="1194560"/>
              <a:ext cx="1982576" cy="105648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1194560"/>
              <a:ext cx="1982576" cy="1056482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1194560"/>
              <a:ext cx="1982576" cy="105648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423" y="2347915"/>
              <a:ext cx="1982576" cy="1056482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748" y="2347915"/>
              <a:ext cx="1982576" cy="105648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134" y="2357854"/>
              <a:ext cx="1982576" cy="105648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0520" y="2357854"/>
              <a:ext cx="1982576" cy="1056482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4845" y="2357854"/>
              <a:ext cx="1982576" cy="105648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3516350"/>
              <a:ext cx="1982576" cy="1056482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288" y="3528480"/>
              <a:ext cx="1982576" cy="105648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3526289"/>
              <a:ext cx="1982576" cy="105648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999" y="3526289"/>
              <a:ext cx="1982576" cy="1056482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3324" y="3526289"/>
              <a:ext cx="1982576" cy="1056482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3530032"/>
              <a:ext cx="1982576" cy="1056482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93" y="4683176"/>
              <a:ext cx="1982576" cy="1056482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4692100"/>
              <a:ext cx="1982576" cy="1056482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404" y="4693115"/>
              <a:ext cx="1982576" cy="1056482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4693115"/>
              <a:ext cx="1982576" cy="1056482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4693115"/>
              <a:ext cx="1982576" cy="1056482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484" y="5851611"/>
              <a:ext cx="1982576" cy="1056482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1870" y="5853802"/>
              <a:ext cx="1982576" cy="1056482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195" y="5851611"/>
              <a:ext cx="1982576" cy="1056482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581" y="5851611"/>
              <a:ext cx="1982576" cy="1056482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06" y="5851611"/>
              <a:ext cx="1982576" cy="1056482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2754" y="1194560"/>
              <a:ext cx="1982576" cy="1056482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2356620"/>
              <a:ext cx="1982576" cy="105648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7981" y="4684545"/>
              <a:ext cx="1982576" cy="105648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5851371"/>
              <a:ext cx="1982576" cy="1056482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6793271" y="0"/>
            <a:ext cx="539872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793272" y="5764917"/>
            <a:ext cx="50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prstClr val="white"/>
                </a:solidFill>
                <a:latin typeface="Playfair Display Black"/>
              </a:rPr>
              <a:t>Strategies For Change</a:t>
            </a:r>
          </a:p>
        </p:txBody>
      </p:sp>
      <p:sp>
        <p:nvSpPr>
          <p:cNvPr id="106" name="TextBox 105"/>
          <p:cNvSpPr txBox="1"/>
          <p:nvPr userDrawn="1"/>
        </p:nvSpPr>
        <p:spPr>
          <a:xfrm>
            <a:off x="6793271" y="6265415"/>
            <a:ext cx="5014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white"/>
                </a:solidFill>
              </a:rPr>
              <a:t>thn.org</a:t>
            </a:r>
          </a:p>
        </p:txBody>
      </p:sp>
      <p:sp>
        <p:nvSpPr>
          <p:cNvPr id="108" name="Title 107"/>
          <p:cNvSpPr>
            <a:spLocks noGrp="1"/>
          </p:cNvSpPr>
          <p:nvPr>
            <p:ph type="title"/>
          </p:nvPr>
        </p:nvSpPr>
        <p:spPr>
          <a:xfrm>
            <a:off x="7477533" y="2075542"/>
            <a:ext cx="4329861" cy="245386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9" name="Picture 1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99" y="546942"/>
            <a:ext cx="4074545" cy="1223486"/>
          </a:xfrm>
          <a:prstGeom prst="rect">
            <a:avLst/>
          </a:prstGeom>
        </p:spPr>
      </p:pic>
      <p:sp>
        <p:nvSpPr>
          <p:cNvPr id="120" name="Rectangle 119"/>
          <p:cNvSpPr/>
          <p:nvPr userDrawn="1"/>
        </p:nvSpPr>
        <p:spPr>
          <a:xfrm>
            <a:off x="-1712684" y="-261257"/>
            <a:ext cx="1640114" cy="7939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39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6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60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14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97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79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0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37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20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11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82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 userDrawn="1"/>
        </p:nvGrpSpPr>
        <p:grpSpPr>
          <a:xfrm>
            <a:off x="-1300119" y="65517"/>
            <a:ext cx="13414626" cy="6702530"/>
            <a:chOff x="-1327981" y="26125"/>
            <a:chExt cx="13778145" cy="688415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26125"/>
              <a:ext cx="1982576" cy="105648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227" y="26125"/>
              <a:ext cx="1982576" cy="1056482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26125"/>
              <a:ext cx="1982576" cy="105648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8938" y="26125"/>
              <a:ext cx="1982576" cy="105648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263" y="26125"/>
              <a:ext cx="1982576" cy="105648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26125"/>
              <a:ext cx="1982576" cy="105648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632" y="1194560"/>
              <a:ext cx="1982576" cy="105648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1186812"/>
              <a:ext cx="1982576" cy="1056482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43" y="1194560"/>
              <a:ext cx="1982576" cy="105648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1194560"/>
              <a:ext cx="1982576" cy="1056482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1194560"/>
              <a:ext cx="1982576" cy="105648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423" y="2347915"/>
              <a:ext cx="1982576" cy="1056482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748" y="2347915"/>
              <a:ext cx="1982576" cy="105648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134" y="2357854"/>
              <a:ext cx="1982576" cy="105648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0520" y="2357854"/>
              <a:ext cx="1982576" cy="1056482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4845" y="2357854"/>
              <a:ext cx="1982576" cy="105648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3516350"/>
              <a:ext cx="1982576" cy="1056482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288" y="3528480"/>
              <a:ext cx="1982576" cy="105648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3526289"/>
              <a:ext cx="1982576" cy="105648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999" y="3526289"/>
              <a:ext cx="1982576" cy="1056482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3324" y="3526289"/>
              <a:ext cx="1982576" cy="1056482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3530032"/>
              <a:ext cx="1982576" cy="1056482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93" y="4683176"/>
              <a:ext cx="1982576" cy="1056482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4692100"/>
              <a:ext cx="1982576" cy="1056482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404" y="4693115"/>
              <a:ext cx="1982576" cy="1056482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4693115"/>
              <a:ext cx="1982576" cy="1056482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4693115"/>
              <a:ext cx="1982576" cy="1056482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484" y="5851611"/>
              <a:ext cx="1982576" cy="1056482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1870" y="5853802"/>
              <a:ext cx="1982576" cy="1056482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195" y="5851611"/>
              <a:ext cx="1982576" cy="1056482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581" y="5851611"/>
              <a:ext cx="1982576" cy="1056482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06" y="5851611"/>
              <a:ext cx="1982576" cy="1056482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2754" y="1194560"/>
              <a:ext cx="1982576" cy="1056482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2356620"/>
              <a:ext cx="1982576" cy="105648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7981" y="4684545"/>
              <a:ext cx="1982576" cy="105648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5851371"/>
              <a:ext cx="1982576" cy="1056482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6793271" y="0"/>
            <a:ext cx="539872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793272" y="5764917"/>
            <a:ext cx="50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prstClr val="white"/>
                </a:solidFill>
                <a:latin typeface="Playfair Display Black"/>
              </a:rPr>
              <a:t>Strategies For Change</a:t>
            </a:r>
          </a:p>
        </p:txBody>
      </p:sp>
      <p:sp>
        <p:nvSpPr>
          <p:cNvPr id="106" name="TextBox 105"/>
          <p:cNvSpPr txBox="1"/>
          <p:nvPr userDrawn="1"/>
        </p:nvSpPr>
        <p:spPr>
          <a:xfrm>
            <a:off x="6793271" y="6265415"/>
            <a:ext cx="5014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white"/>
                </a:solidFill>
              </a:rPr>
              <a:t>thn.org</a:t>
            </a:r>
          </a:p>
        </p:txBody>
      </p:sp>
      <p:sp>
        <p:nvSpPr>
          <p:cNvPr id="108" name="Title 107"/>
          <p:cNvSpPr>
            <a:spLocks noGrp="1"/>
          </p:cNvSpPr>
          <p:nvPr>
            <p:ph type="title"/>
          </p:nvPr>
        </p:nvSpPr>
        <p:spPr>
          <a:xfrm>
            <a:off x="7477533" y="2075542"/>
            <a:ext cx="4329861" cy="245386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9" name="Picture 1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99" y="546942"/>
            <a:ext cx="4074545" cy="1223486"/>
          </a:xfrm>
          <a:prstGeom prst="rect">
            <a:avLst/>
          </a:prstGeom>
        </p:spPr>
      </p:pic>
      <p:sp>
        <p:nvSpPr>
          <p:cNvPr id="120" name="Rectangle 119"/>
          <p:cNvSpPr/>
          <p:nvPr userDrawn="1"/>
        </p:nvSpPr>
        <p:spPr>
          <a:xfrm>
            <a:off x="-1712684" y="-261257"/>
            <a:ext cx="1640114" cy="7939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7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90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36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75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499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99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9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27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41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85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52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46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 userDrawn="1"/>
        </p:nvGrpSpPr>
        <p:grpSpPr>
          <a:xfrm>
            <a:off x="-1300119" y="65517"/>
            <a:ext cx="13414626" cy="6702530"/>
            <a:chOff x="-1327981" y="26125"/>
            <a:chExt cx="13778145" cy="688415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26125"/>
              <a:ext cx="1982576" cy="105648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227" y="26125"/>
              <a:ext cx="1982576" cy="1056482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26125"/>
              <a:ext cx="1982576" cy="105648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8938" y="26125"/>
              <a:ext cx="1982576" cy="105648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263" y="26125"/>
              <a:ext cx="1982576" cy="105648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26125"/>
              <a:ext cx="1982576" cy="105648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632" y="1194560"/>
              <a:ext cx="1982576" cy="105648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1186812"/>
              <a:ext cx="1982576" cy="1056482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43" y="1194560"/>
              <a:ext cx="1982576" cy="105648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1194560"/>
              <a:ext cx="1982576" cy="1056482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1194560"/>
              <a:ext cx="1982576" cy="105648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423" y="2347915"/>
              <a:ext cx="1982576" cy="1056482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748" y="2347915"/>
              <a:ext cx="1982576" cy="105648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134" y="2357854"/>
              <a:ext cx="1982576" cy="105648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0520" y="2357854"/>
              <a:ext cx="1982576" cy="1056482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4845" y="2357854"/>
              <a:ext cx="1982576" cy="105648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3516350"/>
              <a:ext cx="1982576" cy="1056482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288" y="3528480"/>
              <a:ext cx="1982576" cy="105648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3526289"/>
              <a:ext cx="1982576" cy="105648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999" y="3526289"/>
              <a:ext cx="1982576" cy="1056482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3324" y="3526289"/>
              <a:ext cx="1982576" cy="1056482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3530032"/>
              <a:ext cx="1982576" cy="1056482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93" y="4683176"/>
              <a:ext cx="1982576" cy="1056482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4692100"/>
              <a:ext cx="1982576" cy="1056482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404" y="4693115"/>
              <a:ext cx="1982576" cy="1056482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4693115"/>
              <a:ext cx="1982576" cy="1056482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4693115"/>
              <a:ext cx="1982576" cy="1056482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484" y="5851611"/>
              <a:ext cx="1982576" cy="1056482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1870" y="5853802"/>
              <a:ext cx="1982576" cy="1056482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195" y="5851611"/>
              <a:ext cx="1982576" cy="1056482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581" y="5851611"/>
              <a:ext cx="1982576" cy="1056482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06" y="5851611"/>
              <a:ext cx="1982576" cy="1056482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2754" y="1194560"/>
              <a:ext cx="1982576" cy="1056482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2356620"/>
              <a:ext cx="1982576" cy="105648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7981" y="4684545"/>
              <a:ext cx="1982576" cy="105648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5851371"/>
              <a:ext cx="1982576" cy="1056482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6793271" y="0"/>
            <a:ext cx="539872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793272" y="5764917"/>
            <a:ext cx="50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prstClr val="white"/>
                </a:solidFill>
                <a:latin typeface="Playfair Display Black"/>
              </a:rPr>
              <a:t>Strategies For Change</a:t>
            </a:r>
          </a:p>
        </p:txBody>
      </p:sp>
      <p:sp>
        <p:nvSpPr>
          <p:cNvPr id="106" name="TextBox 105"/>
          <p:cNvSpPr txBox="1"/>
          <p:nvPr userDrawn="1"/>
        </p:nvSpPr>
        <p:spPr>
          <a:xfrm>
            <a:off x="6793271" y="6265415"/>
            <a:ext cx="5014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white"/>
                </a:solidFill>
              </a:rPr>
              <a:t>thn.org</a:t>
            </a:r>
          </a:p>
        </p:txBody>
      </p:sp>
      <p:sp>
        <p:nvSpPr>
          <p:cNvPr id="108" name="Title 107"/>
          <p:cNvSpPr>
            <a:spLocks noGrp="1"/>
          </p:cNvSpPr>
          <p:nvPr>
            <p:ph type="title"/>
          </p:nvPr>
        </p:nvSpPr>
        <p:spPr>
          <a:xfrm>
            <a:off x="7477533" y="2075542"/>
            <a:ext cx="4329861" cy="245386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9" name="Picture 1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99" y="546942"/>
            <a:ext cx="4074545" cy="1223486"/>
          </a:xfrm>
          <a:prstGeom prst="rect">
            <a:avLst/>
          </a:prstGeom>
        </p:spPr>
      </p:pic>
      <p:sp>
        <p:nvSpPr>
          <p:cNvPr id="120" name="Rectangle 119"/>
          <p:cNvSpPr/>
          <p:nvPr userDrawn="1"/>
        </p:nvSpPr>
        <p:spPr>
          <a:xfrm>
            <a:off x="-1712684" y="-261257"/>
            <a:ext cx="1640114" cy="7939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10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00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622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10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099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9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3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19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554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88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494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06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 userDrawn="1"/>
        </p:nvGrpSpPr>
        <p:grpSpPr>
          <a:xfrm>
            <a:off x="-1300119" y="65517"/>
            <a:ext cx="13414626" cy="6702530"/>
            <a:chOff x="-1327981" y="26125"/>
            <a:chExt cx="13778145" cy="688415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26125"/>
              <a:ext cx="1982576" cy="105648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227" y="26125"/>
              <a:ext cx="1982576" cy="1056482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26125"/>
              <a:ext cx="1982576" cy="105648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8938" y="26125"/>
              <a:ext cx="1982576" cy="105648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263" y="26125"/>
              <a:ext cx="1982576" cy="105648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26125"/>
              <a:ext cx="1982576" cy="105648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632" y="1194560"/>
              <a:ext cx="1982576" cy="105648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1186812"/>
              <a:ext cx="1982576" cy="1056482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43" y="1194560"/>
              <a:ext cx="1982576" cy="105648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1194560"/>
              <a:ext cx="1982576" cy="1056482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1194560"/>
              <a:ext cx="1982576" cy="105648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423" y="2347915"/>
              <a:ext cx="1982576" cy="1056482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748" y="2347915"/>
              <a:ext cx="1982576" cy="105648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134" y="2357854"/>
              <a:ext cx="1982576" cy="105648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0520" y="2357854"/>
              <a:ext cx="1982576" cy="1056482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4845" y="2357854"/>
              <a:ext cx="1982576" cy="105648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3516350"/>
              <a:ext cx="1982576" cy="1056482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288" y="3528480"/>
              <a:ext cx="1982576" cy="105648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3526289"/>
              <a:ext cx="1982576" cy="105648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999" y="3526289"/>
              <a:ext cx="1982576" cy="1056482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3324" y="3526289"/>
              <a:ext cx="1982576" cy="1056482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3530032"/>
              <a:ext cx="1982576" cy="1056482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93" y="4683176"/>
              <a:ext cx="1982576" cy="1056482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4692100"/>
              <a:ext cx="1982576" cy="1056482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404" y="4693115"/>
              <a:ext cx="1982576" cy="1056482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4693115"/>
              <a:ext cx="1982576" cy="1056482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4693115"/>
              <a:ext cx="1982576" cy="1056482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484" y="5851611"/>
              <a:ext cx="1982576" cy="1056482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1870" y="5853802"/>
              <a:ext cx="1982576" cy="1056482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195" y="5851611"/>
              <a:ext cx="1982576" cy="1056482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581" y="5851611"/>
              <a:ext cx="1982576" cy="1056482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06" y="5851611"/>
              <a:ext cx="1982576" cy="1056482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2754" y="1194560"/>
              <a:ext cx="1982576" cy="1056482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2356620"/>
              <a:ext cx="1982576" cy="105648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7981" y="4684545"/>
              <a:ext cx="1982576" cy="105648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5851371"/>
              <a:ext cx="1982576" cy="1056482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6793271" y="0"/>
            <a:ext cx="539872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793272" y="5764917"/>
            <a:ext cx="50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prstClr val="white"/>
                </a:solidFill>
                <a:latin typeface="Playfair Display Black"/>
              </a:rPr>
              <a:t>Strategies For Change</a:t>
            </a:r>
          </a:p>
        </p:txBody>
      </p:sp>
      <p:sp>
        <p:nvSpPr>
          <p:cNvPr id="106" name="TextBox 105"/>
          <p:cNvSpPr txBox="1"/>
          <p:nvPr userDrawn="1"/>
        </p:nvSpPr>
        <p:spPr>
          <a:xfrm>
            <a:off x="6793271" y="6265415"/>
            <a:ext cx="5014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white"/>
                </a:solidFill>
              </a:rPr>
              <a:t>thn.org</a:t>
            </a:r>
          </a:p>
        </p:txBody>
      </p:sp>
      <p:sp>
        <p:nvSpPr>
          <p:cNvPr id="108" name="Title 107"/>
          <p:cNvSpPr>
            <a:spLocks noGrp="1"/>
          </p:cNvSpPr>
          <p:nvPr>
            <p:ph type="title"/>
          </p:nvPr>
        </p:nvSpPr>
        <p:spPr>
          <a:xfrm>
            <a:off x="7477533" y="2075542"/>
            <a:ext cx="4329861" cy="245386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9" name="Picture 1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99" y="546942"/>
            <a:ext cx="4074545" cy="1223486"/>
          </a:xfrm>
          <a:prstGeom prst="rect">
            <a:avLst/>
          </a:prstGeom>
        </p:spPr>
      </p:pic>
      <p:sp>
        <p:nvSpPr>
          <p:cNvPr id="120" name="Rectangle 119"/>
          <p:cNvSpPr/>
          <p:nvPr userDrawn="1"/>
        </p:nvSpPr>
        <p:spPr>
          <a:xfrm>
            <a:off x="-1712684" y="-261257"/>
            <a:ext cx="1640114" cy="7939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344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610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348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9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2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638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185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617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348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660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529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89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 userDrawn="1"/>
        </p:nvGrpSpPr>
        <p:grpSpPr>
          <a:xfrm>
            <a:off x="-1300119" y="65517"/>
            <a:ext cx="13414626" cy="6702530"/>
            <a:chOff x="-1327981" y="26125"/>
            <a:chExt cx="13778145" cy="688415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26125"/>
              <a:ext cx="1982576" cy="105648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227" y="26125"/>
              <a:ext cx="1982576" cy="1056482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26125"/>
              <a:ext cx="1982576" cy="105648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8938" y="26125"/>
              <a:ext cx="1982576" cy="105648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263" y="26125"/>
              <a:ext cx="1982576" cy="105648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26125"/>
              <a:ext cx="1982576" cy="105648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632" y="1194560"/>
              <a:ext cx="1982576" cy="105648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1186812"/>
              <a:ext cx="1982576" cy="1056482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43" y="1194560"/>
              <a:ext cx="1982576" cy="105648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1194560"/>
              <a:ext cx="1982576" cy="1056482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1194560"/>
              <a:ext cx="1982576" cy="105648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423" y="2347915"/>
              <a:ext cx="1982576" cy="1056482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748" y="2347915"/>
              <a:ext cx="1982576" cy="105648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134" y="2357854"/>
              <a:ext cx="1982576" cy="105648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0520" y="2357854"/>
              <a:ext cx="1982576" cy="1056482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4845" y="2357854"/>
              <a:ext cx="1982576" cy="105648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3516350"/>
              <a:ext cx="1982576" cy="1056482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288" y="3528480"/>
              <a:ext cx="1982576" cy="105648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3526289"/>
              <a:ext cx="1982576" cy="105648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999" y="3526289"/>
              <a:ext cx="1982576" cy="1056482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3324" y="3526289"/>
              <a:ext cx="1982576" cy="1056482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3530032"/>
              <a:ext cx="1982576" cy="1056482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93" y="4683176"/>
              <a:ext cx="1982576" cy="1056482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4692100"/>
              <a:ext cx="1982576" cy="1056482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404" y="4693115"/>
              <a:ext cx="1982576" cy="1056482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4693115"/>
              <a:ext cx="1982576" cy="1056482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4693115"/>
              <a:ext cx="1982576" cy="1056482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484" y="5851611"/>
              <a:ext cx="1982576" cy="1056482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1870" y="5853802"/>
              <a:ext cx="1982576" cy="1056482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195" y="5851611"/>
              <a:ext cx="1982576" cy="1056482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581" y="5851611"/>
              <a:ext cx="1982576" cy="1056482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06" y="5851611"/>
              <a:ext cx="1982576" cy="1056482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2754" y="1194560"/>
              <a:ext cx="1982576" cy="1056482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2356620"/>
              <a:ext cx="1982576" cy="105648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7981" y="4684545"/>
              <a:ext cx="1982576" cy="105648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5851371"/>
              <a:ext cx="1982576" cy="1056482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6793271" y="0"/>
            <a:ext cx="539872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793272" y="5764917"/>
            <a:ext cx="50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prstClr val="white"/>
                </a:solidFill>
                <a:latin typeface="Playfair Display Black"/>
              </a:rPr>
              <a:t>Strategies For Change</a:t>
            </a:r>
          </a:p>
        </p:txBody>
      </p:sp>
      <p:sp>
        <p:nvSpPr>
          <p:cNvPr id="106" name="TextBox 105"/>
          <p:cNvSpPr txBox="1"/>
          <p:nvPr userDrawn="1"/>
        </p:nvSpPr>
        <p:spPr>
          <a:xfrm>
            <a:off x="6793271" y="6265415"/>
            <a:ext cx="5014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white"/>
                </a:solidFill>
              </a:rPr>
              <a:t>thn.org</a:t>
            </a:r>
          </a:p>
        </p:txBody>
      </p:sp>
      <p:sp>
        <p:nvSpPr>
          <p:cNvPr id="108" name="Title 107"/>
          <p:cNvSpPr>
            <a:spLocks noGrp="1"/>
          </p:cNvSpPr>
          <p:nvPr>
            <p:ph type="title"/>
          </p:nvPr>
        </p:nvSpPr>
        <p:spPr>
          <a:xfrm>
            <a:off x="7477533" y="2075542"/>
            <a:ext cx="4329861" cy="245386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9" name="Picture 1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99" y="546942"/>
            <a:ext cx="4074545" cy="1223486"/>
          </a:xfrm>
          <a:prstGeom prst="rect">
            <a:avLst/>
          </a:prstGeom>
        </p:spPr>
      </p:pic>
      <p:sp>
        <p:nvSpPr>
          <p:cNvPr id="120" name="Rectangle 119"/>
          <p:cNvSpPr/>
          <p:nvPr userDrawn="1"/>
        </p:nvSpPr>
        <p:spPr>
          <a:xfrm>
            <a:off x="-1712684" y="-261257"/>
            <a:ext cx="1640114" cy="7939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489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066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321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09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351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047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719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169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998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873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10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 userDrawn="1"/>
        </p:nvGrpSpPr>
        <p:grpSpPr>
          <a:xfrm>
            <a:off x="-1300119" y="65517"/>
            <a:ext cx="13414626" cy="6702530"/>
            <a:chOff x="-1327981" y="26125"/>
            <a:chExt cx="13778145" cy="688415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26125"/>
              <a:ext cx="1982576" cy="105648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227" y="26125"/>
              <a:ext cx="1982576" cy="1056482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26125"/>
              <a:ext cx="1982576" cy="105648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8938" y="26125"/>
              <a:ext cx="1982576" cy="105648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263" y="26125"/>
              <a:ext cx="1982576" cy="105648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26125"/>
              <a:ext cx="1982576" cy="105648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632" y="1194560"/>
              <a:ext cx="1982576" cy="105648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1186812"/>
              <a:ext cx="1982576" cy="1056482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43" y="1194560"/>
              <a:ext cx="1982576" cy="105648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1194560"/>
              <a:ext cx="1982576" cy="1056482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1194560"/>
              <a:ext cx="1982576" cy="105648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423" y="2347915"/>
              <a:ext cx="1982576" cy="1056482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748" y="2347915"/>
              <a:ext cx="1982576" cy="105648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134" y="2357854"/>
              <a:ext cx="1982576" cy="105648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0520" y="2357854"/>
              <a:ext cx="1982576" cy="1056482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4845" y="2357854"/>
              <a:ext cx="1982576" cy="105648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3516350"/>
              <a:ext cx="1982576" cy="1056482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288" y="3528480"/>
              <a:ext cx="1982576" cy="105648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3526289"/>
              <a:ext cx="1982576" cy="105648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999" y="3526289"/>
              <a:ext cx="1982576" cy="1056482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3324" y="3526289"/>
              <a:ext cx="1982576" cy="1056482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3530032"/>
              <a:ext cx="1982576" cy="1056482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93" y="4683176"/>
              <a:ext cx="1982576" cy="1056482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4692100"/>
              <a:ext cx="1982576" cy="1056482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404" y="4693115"/>
              <a:ext cx="1982576" cy="1056482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4693115"/>
              <a:ext cx="1982576" cy="1056482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4693115"/>
              <a:ext cx="1982576" cy="1056482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484" y="5851611"/>
              <a:ext cx="1982576" cy="1056482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1870" y="5853802"/>
              <a:ext cx="1982576" cy="1056482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195" y="5851611"/>
              <a:ext cx="1982576" cy="1056482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581" y="5851611"/>
              <a:ext cx="1982576" cy="1056482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06" y="5851611"/>
              <a:ext cx="1982576" cy="1056482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2754" y="1194560"/>
              <a:ext cx="1982576" cy="1056482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2356620"/>
              <a:ext cx="1982576" cy="105648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7981" y="4684545"/>
              <a:ext cx="1982576" cy="105648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5851371"/>
              <a:ext cx="1982576" cy="1056482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6793271" y="0"/>
            <a:ext cx="539872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793272" y="5764917"/>
            <a:ext cx="50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prstClr val="white"/>
                </a:solidFill>
                <a:latin typeface="Playfair Display Black"/>
              </a:rPr>
              <a:t>Strategies For Change</a:t>
            </a:r>
          </a:p>
        </p:txBody>
      </p:sp>
      <p:sp>
        <p:nvSpPr>
          <p:cNvPr id="106" name="TextBox 105"/>
          <p:cNvSpPr txBox="1"/>
          <p:nvPr userDrawn="1"/>
        </p:nvSpPr>
        <p:spPr>
          <a:xfrm>
            <a:off x="6793271" y="6265415"/>
            <a:ext cx="5014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white"/>
                </a:solidFill>
              </a:rPr>
              <a:t>thn.org</a:t>
            </a:r>
          </a:p>
        </p:txBody>
      </p:sp>
      <p:sp>
        <p:nvSpPr>
          <p:cNvPr id="108" name="Title 107"/>
          <p:cNvSpPr>
            <a:spLocks noGrp="1"/>
          </p:cNvSpPr>
          <p:nvPr>
            <p:ph type="title"/>
          </p:nvPr>
        </p:nvSpPr>
        <p:spPr>
          <a:xfrm>
            <a:off x="7477533" y="2075542"/>
            <a:ext cx="4329861" cy="245386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9" name="Picture 1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99" y="546942"/>
            <a:ext cx="4074545" cy="1223486"/>
          </a:xfrm>
          <a:prstGeom prst="rect">
            <a:avLst/>
          </a:prstGeom>
        </p:spPr>
      </p:pic>
      <p:sp>
        <p:nvSpPr>
          <p:cNvPr id="120" name="Rectangle 119"/>
          <p:cNvSpPr/>
          <p:nvPr userDrawn="1"/>
        </p:nvSpPr>
        <p:spPr>
          <a:xfrm>
            <a:off x="-1712684" y="-261257"/>
            <a:ext cx="1640114" cy="7939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40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510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6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15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262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529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360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45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611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620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151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52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 userDrawn="1"/>
        </p:nvGrpSpPr>
        <p:grpSpPr>
          <a:xfrm>
            <a:off x="-1300119" y="65517"/>
            <a:ext cx="13414626" cy="6702530"/>
            <a:chOff x="-1327981" y="26125"/>
            <a:chExt cx="13778145" cy="688415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26125"/>
              <a:ext cx="1982576" cy="105648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227" y="26125"/>
              <a:ext cx="1982576" cy="1056482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26125"/>
              <a:ext cx="1982576" cy="105648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8938" y="26125"/>
              <a:ext cx="1982576" cy="105648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263" y="26125"/>
              <a:ext cx="1982576" cy="105648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26125"/>
              <a:ext cx="1982576" cy="105648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632" y="1194560"/>
              <a:ext cx="1982576" cy="105648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1186812"/>
              <a:ext cx="1982576" cy="1056482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43" y="1194560"/>
              <a:ext cx="1982576" cy="105648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1194560"/>
              <a:ext cx="1982576" cy="1056482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1194560"/>
              <a:ext cx="1982576" cy="105648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423" y="2347915"/>
              <a:ext cx="1982576" cy="1056482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748" y="2347915"/>
              <a:ext cx="1982576" cy="105648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134" y="2357854"/>
              <a:ext cx="1982576" cy="105648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0520" y="2357854"/>
              <a:ext cx="1982576" cy="1056482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4845" y="2357854"/>
              <a:ext cx="1982576" cy="105648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3516350"/>
              <a:ext cx="1982576" cy="1056482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288" y="3528480"/>
              <a:ext cx="1982576" cy="105648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3526289"/>
              <a:ext cx="1982576" cy="105648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999" y="3526289"/>
              <a:ext cx="1982576" cy="1056482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3324" y="3526289"/>
              <a:ext cx="1982576" cy="1056482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3530032"/>
              <a:ext cx="1982576" cy="1056482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93" y="4683176"/>
              <a:ext cx="1982576" cy="1056482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4692100"/>
              <a:ext cx="1982576" cy="1056482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404" y="4693115"/>
              <a:ext cx="1982576" cy="1056482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4693115"/>
              <a:ext cx="1982576" cy="1056482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4693115"/>
              <a:ext cx="1982576" cy="1056482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484" y="5851611"/>
              <a:ext cx="1982576" cy="1056482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1870" y="5853802"/>
              <a:ext cx="1982576" cy="1056482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195" y="5851611"/>
              <a:ext cx="1982576" cy="1056482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581" y="5851611"/>
              <a:ext cx="1982576" cy="1056482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06" y="5851611"/>
              <a:ext cx="1982576" cy="1056482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2754" y="1194560"/>
              <a:ext cx="1982576" cy="1056482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2356620"/>
              <a:ext cx="1982576" cy="105648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7981" y="4684545"/>
              <a:ext cx="1982576" cy="105648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5851371"/>
              <a:ext cx="1982576" cy="1056482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6793271" y="0"/>
            <a:ext cx="539872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793272" y="5764917"/>
            <a:ext cx="50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  <a:latin typeface="Playfair Display Black"/>
              </a:rPr>
              <a:t>Strategies For Change</a:t>
            </a:r>
            <a:endParaRPr lang="en-US" sz="2400" dirty="0">
              <a:solidFill>
                <a:srgbClr val="FFFFFF"/>
              </a:solidFill>
              <a:latin typeface="Playfair Display Black"/>
            </a:endParaRPr>
          </a:p>
        </p:txBody>
      </p:sp>
      <p:sp>
        <p:nvSpPr>
          <p:cNvPr id="106" name="TextBox 105"/>
          <p:cNvSpPr txBox="1"/>
          <p:nvPr userDrawn="1"/>
        </p:nvSpPr>
        <p:spPr>
          <a:xfrm>
            <a:off x="6793271" y="6265415"/>
            <a:ext cx="5014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thn.org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08" name="Title 107"/>
          <p:cNvSpPr>
            <a:spLocks noGrp="1"/>
          </p:cNvSpPr>
          <p:nvPr>
            <p:ph type="title"/>
          </p:nvPr>
        </p:nvSpPr>
        <p:spPr>
          <a:xfrm>
            <a:off x="7477533" y="2075542"/>
            <a:ext cx="4329861" cy="245386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9" name="Picture 1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99" y="546942"/>
            <a:ext cx="4074545" cy="1223486"/>
          </a:xfrm>
          <a:prstGeom prst="rect">
            <a:avLst/>
          </a:prstGeom>
        </p:spPr>
      </p:pic>
      <p:sp>
        <p:nvSpPr>
          <p:cNvPr id="120" name="Rectangle 119"/>
          <p:cNvSpPr/>
          <p:nvPr userDrawn="1"/>
        </p:nvSpPr>
        <p:spPr>
          <a:xfrm>
            <a:off x="-1712684" y="-261257"/>
            <a:ext cx="1640114" cy="7939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1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536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332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639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3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604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466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485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695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838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78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3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3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4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3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6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9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38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96898-7E7E-4DF6-B26A-9F21224F7E22}" type="datetimeFigureOut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12/9/2019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F59D1-7C16-4B01-85C2-4A7CDD205D72}" type="slidenum">
              <a:rPr lang="en-US" smtClean="0">
                <a:solidFill>
                  <a:srgbClr val="003D7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D7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1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PM8p8kx_KtVd5JSD7VVNS46fSBJk9X0iLj2AO6m36QQ/edi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n.org/wp-content/uploads/2019/12/Countingus_Registration.mp4" TargetMode="External"/><Relationship Id="rId7" Type="http://schemas.openxmlformats.org/officeDocument/2006/relationships/hyperlink" Target="https://www.thn.org/data/point-time-pit-count-report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thn.org/wp-content/uploads/2019/12/Countingus_Observation.mp4" TargetMode="External"/><Relationship Id="rId5" Type="http://schemas.openxmlformats.org/officeDocument/2006/relationships/hyperlink" Target="https://www.thn.org/wp-content/uploads/2019/12/Countingus_Unsheltered.mp4" TargetMode="External"/><Relationship Id="rId4" Type="http://schemas.openxmlformats.org/officeDocument/2006/relationships/hyperlink" Target="https://www.thn.org/wp-content/uploads/2019/12/Countingus_Sheltered.mp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xbos.pointintime.info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n.org/texas-balance-state-continuum-care/data/pit-count-and-hic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PM8p8kx_KtVd5JSD7VVNS46fSBJk9X0iLj2AO6m36QQ/viewform?edit_requested=tru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ABj-ubJzJ5mGfn3gX0SwwdLiI-I_MhohxBBemsGCI-s/edit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787" y="2133600"/>
            <a:ext cx="4228841" cy="2844800"/>
          </a:xfrm>
        </p:spPr>
        <p:txBody>
          <a:bodyPr>
            <a:normAutofit/>
          </a:bodyPr>
          <a:lstStyle/>
          <a:p>
            <a:r>
              <a:rPr lang="en-US" dirty="0" smtClean="0"/>
              <a:t>Point-In-Time  Count: </a:t>
            </a:r>
            <a:r>
              <a:rPr lang="en-US" b="1" dirty="0" smtClean="0"/>
              <a:t>Volunteer Training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34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Unsheltered PIT – Survey </a:t>
            </a:r>
            <a:r>
              <a:rPr lang="en-US" u="sng" dirty="0" smtClean="0"/>
              <a:t>Steps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70402" y="1690688"/>
            <a:ext cx="10515600" cy="46821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There are </a:t>
            </a:r>
            <a:r>
              <a:rPr lang="en-US" b="1" dirty="0"/>
              <a:t>five </a:t>
            </a:r>
            <a:r>
              <a:rPr lang="en-US" dirty="0"/>
              <a:t>steps to completing </a:t>
            </a:r>
            <a:r>
              <a:rPr lang="en-US" dirty="0" smtClean="0"/>
              <a:t>an unsheltered </a:t>
            </a:r>
            <a:r>
              <a:rPr lang="en-US" dirty="0"/>
              <a:t>PIT count survey. As an unsheltered volunteer you should: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dirty="0"/>
              <a:t>yourself, engage potential participants and explain the purpose of the count.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Deliver </a:t>
            </a:r>
            <a:r>
              <a:rPr lang="en-US" dirty="0"/>
              <a:t>the script and the consent process. Obtain verbal consent to proceed.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Ask </a:t>
            </a:r>
            <a:r>
              <a:rPr lang="en-US" dirty="0"/>
              <a:t>the screening questions. Determine if the individual is </a:t>
            </a:r>
            <a:r>
              <a:rPr lang="en-US" dirty="0" smtClean="0"/>
              <a:t>eligible.</a:t>
            </a:r>
          </a:p>
          <a:p>
            <a:pPr lvl="1"/>
            <a:r>
              <a:rPr lang="en-US" dirty="0" smtClean="0"/>
              <a:t>Has anyone asked you questions about experiencing homelessness?</a:t>
            </a:r>
          </a:p>
          <a:p>
            <a:pPr lvl="1"/>
            <a:r>
              <a:rPr lang="en-US" dirty="0" smtClean="0"/>
              <a:t>Where are you sleeping tonight?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dirty="0"/>
              <a:t>eligible, administer the survey questions, recording the participant’s responses. If ineligible, thank them for their time and move </a:t>
            </a:r>
            <a:r>
              <a:rPr lang="en-US" dirty="0" smtClean="0"/>
              <a:t>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Thank </a:t>
            </a:r>
            <a:r>
              <a:rPr lang="en-US" dirty="0"/>
              <a:t>the respondent for their participation. If possible, provide the participant with donated items. </a:t>
            </a:r>
          </a:p>
        </p:txBody>
      </p:sp>
    </p:spTree>
    <p:extLst>
      <p:ext uri="{BB962C8B-B14F-4D97-AF65-F5344CB8AC3E}">
        <p14:creationId xmlns:p14="http://schemas.microsoft.com/office/powerpoint/2010/main" val="383275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1146"/>
            <a:ext cx="10515600" cy="1325563"/>
          </a:xfrm>
        </p:spPr>
        <p:txBody>
          <a:bodyPr/>
          <a:lstStyle/>
          <a:p>
            <a:r>
              <a:rPr lang="en-US" dirty="0"/>
              <a:t>Unsheltered PIT – Sample </a:t>
            </a:r>
            <a:r>
              <a:rPr lang="en-US" dirty="0" smtClean="0"/>
              <a:t>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515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Hello, my name is ___________________, and I am helping ________________conduct a short survey of our community. We would like to learn more about people experiencing homelessness, what kinds of problems they face, </a:t>
            </a:r>
            <a:r>
              <a:rPr lang="en-US" dirty="0" smtClean="0"/>
              <a:t>and to see what services are needed to address homelessness. </a:t>
            </a:r>
          </a:p>
          <a:p>
            <a:pPr marL="0" indent="0">
              <a:buNone/>
            </a:pPr>
            <a:r>
              <a:rPr lang="en-US" dirty="0" smtClean="0"/>
              <a:t>Your </a:t>
            </a:r>
            <a:r>
              <a:rPr lang="en-US" dirty="0"/>
              <a:t>participation is strictly voluntary, and all of your responses are </a:t>
            </a:r>
            <a:r>
              <a:rPr lang="en-US" dirty="0" smtClean="0"/>
              <a:t>confidential</a:t>
            </a:r>
            <a:r>
              <a:rPr lang="en-US" dirty="0"/>
              <a:t>. Your privacy will be protected and respected. If questions make you uncomfortable you do not have to answer them. </a:t>
            </a:r>
            <a:r>
              <a:rPr lang="en-US" dirty="0" smtClean="0"/>
              <a:t>Would </a:t>
            </a:r>
            <a:r>
              <a:rPr lang="en-US" dirty="0"/>
              <a:t>you be willing to take a few minutes to answer some questions?</a:t>
            </a:r>
          </a:p>
        </p:txBody>
      </p:sp>
    </p:spTree>
    <p:extLst>
      <p:ext uri="{BB962C8B-B14F-4D97-AF65-F5344CB8AC3E}">
        <p14:creationId xmlns:p14="http://schemas.microsoft.com/office/powerpoint/2010/main" val="3465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909"/>
            <a:ext cx="10515600" cy="1325563"/>
          </a:xfrm>
        </p:spPr>
        <p:txBody>
          <a:bodyPr/>
          <a:lstStyle/>
          <a:p>
            <a:r>
              <a:rPr lang="en-US" dirty="0" smtClean="0"/>
              <a:t>Sheltered PIT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87169"/>
            <a:ext cx="10515600" cy="357264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HUD </a:t>
            </a:r>
            <a:r>
              <a:rPr lang="en-US" sz="2400" dirty="0"/>
              <a:t>defines sheltered homeless persons as adults, children, and unaccompanied </a:t>
            </a:r>
            <a:r>
              <a:rPr lang="en-US" sz="2400" dirty="0" smtClean="0"/>
              <a:t>youths </a:t>
            </a:r>
            <a:r>
              <a:rPr lang="en-US" sz="2400" dirty="0"/>
              <a:t>who, on the night of the count, are living in shelters for the homeless. </a:t>
            </a:r>
            <a:endParaRPr lang="en-US" sz="2400" dirty="0" smtClean="0"/>
          </a:p>
          <a:p>
            <a:r>
              <a:rPr lang="en-US" sz="2400" dirty="0" smtClean="0"/>
              <a:t>Regardless </a:t>
            </a:r>
            <a:r>
              <a:rPr lang="en-US" sz="2400" dirty="0"/>
              <a:t>of funding source, </a:t>
            </a:r>
            <a:r>
              <a:rPr lang="en-US" sz="2400" b="1" u="sng" dirty="0"/>
              <a:t>all</a:t>
            </a:r>
            <a:r>
              <a:rPr lang="en-US" sz="2400" dirty="0"/>
              <a:t> providers of shelter, vouchers, or funds for shelters (including motel/hotel rooms), and/or transitional housing need to provide unduplicated information about the individuals and families on January </a:t>
            </a:r>
            <a:r>
              <a:rPr lang="en-US" sz="2400" dirty="0" smtClean="0"/>
              <a:t>24</a:t>
            </a:r>
            <a:r>
              <a:rPr lang="en-US" sz="2400" baseline="30000" dirty="0" smtClean="0"/>
              <a:t>th</a:t>
            </a:r>
            <a:r>
              <a:rPr lang="en-US" sz="2400" dirty="0"/>
              <a:t>, </a:t>
            </a:r>
            <a:r>
              <a:rPr lang="en-US" sz="2400" dirty="0" smtClean="0"/>
              <a:t>2019. </a:t>
            </a:r>
          </a:p>
          <a:p>
            <a:r>
              <a:rPr lang="en-US" sz="2400" dirty="0" smtClean="0"/>
              <a:t>For Emergency Shelters, you should conduct the surveys in the late afternoon/evening </a:t>
            </a:r>
            <a:r>
              <a:rPr lang="en-US" sz="2400" b="1" dirty="0" smtClean="0"/>
              <a:t>when participants are checking in to stay the night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Sheltered PIT – Who do you count?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563" y="1822450"/>
            <a:ext cx="5181600" cy="2102563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n-US" sz="4000" b="1" dirty="0">
                <a:solidFill>
                  <a:srgbClr val="00B050"/>
                </a:solidFill>
              </a:rPr>
              <a:t>Y</a:t>
            </a:r>
            <a:r>
              <a:rPr lang="en-US" sz="4000" b="1" dirty="0" smtClean="0">
                <a:solidFill>
                  <a:srgbClr val="00B050"/>
                </a:solidFill>
              </a:rPr>
              <a:t>ou should count:</a:t>
            </a:r>
            <a:endParaRPr lang="en-US" sz="4000" b="1" dirty="0">
              <a:solidFill>
                <a:srgbClr val="00B050"/>
              </a:solidFill>
            </a:endParaRPr>
          </a:p>
          <a:p>
            <a:r>
              <a:rPr lang="en-US" sz="3300" dirty="0" smtClean="0"/>
              <a:t>Emergency Shelters</a:t>
            </a:r>
          </a:p>
          <a:p>
            <a:r>
              <a:rPr lang="en-US" sz="3300" dirty="0" smtClean="0"/>
              <a:t>Domestic </a:t>
            </a:r>
            <a:r>
              <a:rPr lang="en-US" sz="3300" dirty="0"/>
              <a:t>violence </a:t>
            </a:r>
            <a:r>
              <a:rPr lang="en-US" sz="3300" dirty="0" smtClean="0"/>
              <a:t>shelters</a:t>
            </a:r>
          </a:p>
          <a:p>
            <a:r>
              <a:rPr lang="en-US" sz="3300" dirty="0" smtClean="0"/>
              <a:t>Hotel</a:t>
            </a:r>
            <a:r>
              <a:rPr lang="en-US" sz="3300" dirty="0"/>
              <a:t>, motel, or apartment vouchers </a:t>
            </a:r>
            <a:r>
              <a:rPr lang="en-US" sz="3300" u="sng" dirty="0"/>
              <a:t>paid</a:t>
            </a:r>
            <a:r>
              <a:rPr lang="en-US" sz="3300" dirty="0"/>
              <a:t> for by a public or private agency </a:t>
            </a:r>
            <a:r>
              <a:rPr lang="en-US" sz="3300" u="sng" dirty="0"/>
              <a:t>because</a:t>
            </a:r>
            <a:r>
              <a:rPr lang="en-US" sz="3300" dirty="0"/>
              <a:t> the individual or family is homeless </a:t>
            </a:r>
          </a:p>
          <a:p>
            <a:r>
              <a:rPr lang="en-US" sz="3300" dirty="0" smtClean="0"/>
              <a:t>Transitional Housing</a:t>
            </a:r>
            <a:endParaRPr lang="en-US" sz="33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2450"/>
            <a:ext cx="5181600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C00000"/>
                </a:solidFill>
              </a:rPr>
              <a:t>Y</a:t>
            </a:r>
            <a:r>
              <a:rPr lang="en-US" sz="4000" b="1" dirty="0" smtClean="0">
                <a:solidFill>
                  <a:srgbClr val="C00000"/>
                </a:solidFill>
              </a:rPr>
              <a:t>ou </a:t>
            </a:r>
            <a:r>
              <a:rPr lang="en-US" sz="4000" b="1" dirty="0">
                <a:solidFill>
                  <a:srgbClr val="C00000"/>
                </a:solidFill>
              </a:rPr>
              <a:t>should NOT </a:t>
            </a:r>
            <a:r>
              <a:rPr lang="en-US" sz="4000" b="1" dirty="0" smtClean="0">
                <a:solidFill>
                  <a:srgbClr val="C00000"/>
                </a:solidFill>
              </a:rPr>
              <a:t>count:</a:t>
            </a:r>
            <a:endParaRPr lang="en-US" sz="4000" b="1" dirty="0">
              <a:solidFill>
                <a:srgbClr val="C00000"/>
              </a:solidFill>
            </a:endParaRPr>
          </a:p>
          <a:p>
            <a:r>
              <a:rPr lang="en-US" sz="2900" dirty="0" smtClean="0"/>
              <a:t>Persons </a:t>
            </a:r>
            <a:r>
              <a:rPr lang="en-US" sz="2900" dirty="0"/>
              <a:t>living doubled up in conventional </a:t>
            </a:r>
            <a:r>
              <a:rPr lang="en-US" sz="2900" dirty="0" smtClean="0"/>
              <a:t>housing;</a:t>
            </a:r>
          </a:p>
          <a:p>
            <a:r>
              <a:rPr lang="en-US" sz="2900" dirty="0" smtClean="0"/>
              <a:t>Formerly </a:t>
            </a:r>
            <a:r>
              <a:rPr lang="en-US" sz="2900" dirty="0"/>
              <a:t>homeless persons living in Section 8 SRO, Shelter Plus Care, Supportive Housing Program permanent housing or other permanent housing </a:t>
            </a:r>
            <a:r>
              <a:rPr lang="en-US" sz="2900" dirty="0" smtClean="0"/>
              <a:t>units;</a:t>
            </a:r>
          </a:p>
          <a:p>
            <a:r>
              <a:rPr lang="en-US" sz="2900" dirty="0" smtClean="0"/>
              <a:t>Persons </a:t>
            </a:r>
            <a:r>
              <a:rPr lang="en-US" sz="2900" dirty="0"/>
              <a:t>living in conventional housing and receiving temporary assistance (Rapid Rehousing or Homelessness Prevention) from a program funded by the Homelessness Prevention and Rapid Re-housing Program (HPRP</a:t>
            </a:r>
            <a:r>
              <a:rPr lang="en-US" sz="2900" dirty="0" smtClean="0"/>
              <a:t>);</a:t>
            </a:r>
          </a:p>
          <a:p>
            <a:r>
              <a:rPr lang="en-US" sz="2900" dirty="0" smtClean="0"/>
              <a:t>Children </a:t>
            </a:r>
            <a:r>
              <a:rPr lang="en-US" sz="2900" dirty="0"/>
              <a:t>or youth, who because of their own or a parent’s homelessness or abandonment now reside temporarily or for a short anticipated duration in hospitals, residential treatment facilities, emergency foster care, or detention </a:t>
            </a:r>
            <a:r>
              <a:rPr lang="en-US" sz="2900" dirty="0" smtClean="0"/>
              <a:t>facilities;</a:t>
            </a:r>
          </a:p>
          <a:p>
            <a:r>
              <a:rPr lang="en-US" sz="2900" dirty="0" smtClean="0"/>
              <a:t>Adults </a:t>
            </a:r>
            <a:r>
              <a:rPr lang="en-US" sz="2900" dirty="0"/>
              <a:t>in mental health facilities, chemical dependency facilities, or criminal justice facilities.</a:t>
            </a:r>
          </a:p>
        </p:txBody>
      </p:sp>
    </p:spTree>
    <p:extLst>
      <p:ext uri="{BB962C8B-B14F-4D97-AF65-F5344CB8AC3E}">
        <p14:creationId xmlns:p14="http://schemas.microsoft.com/office/powerpoint/2010/main" val="42595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Unsheltered And Sheltered Counts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Do’s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have obtained consent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Don’ts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 not complete a survey without consent</a:t>
            </a:r>
          </a:p>
          <a:p>
            <a:r>
              <a:rPr lang="en-US" dirty="0" smtClean="0"/>
              <a:t>Do not continue the survey if the individual has expressed the desire to end the survey</a:t>
            </a:r>
          </a:p>
          <a:p>
            <a:r>
              <a:rPr lang="en-US" dirty="0" smtClean="0"/>
              <a:t>Do not complete a survey based on an intake form unless you have specifically obtained consent to do so.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7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PIT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survey requires NO direct interaction and is used mostly as a head count </a:t>
            </a:r>
          </a:p>
          <a:p>
            <a:r>
              <a:rPr lang="en-US" dirty="0" smtClean="0"/>
              <a:t>Reasons why you would conduct an Observation survey:</a:t>
            </a:r>
          </a:p>
          <a:p>
            <a:pPr lvl="1"/>
            <a:r>
              <a:rPr lang="en-US" dirty="0" smtClean="0"/>
              <a:t>The individual is sleeping</a:t>
            </a:r>
          </a:p>
          <a:p>
            <a:pPr lvl="1"/>
            <a:r>
              <a:rPr lang="en-US" dirty="0" smtClean="0"/>
              <a:t>Refused to take the survey</a:t>
            </a:r>
          </a:p>
          <a:p>
            <a:pPr lvl="1"/>
            <a:r>
              <a:rPr lang="en-US" dirty="0" smtClean="0"/>
              <a:t>If you do not feel comfortable approaching the participant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Survey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38138"/>
            <a:ext cx="5157787" cy="823912"/>
          </a:xfrm>
        </p:spPr>
        <p:txBody>
          <a:bodyPr/>
          <a:lstStyle/>
          <a:p>
            <a:r>
              <a:rPr lang="en-US" dirty="0" smtClean="0"/>
              <a:t>Do’s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64557"/>
            <a:ext cx="5157787" cy="368458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Someone is sleeping</a:t>
            </a:r>
          </a:p>
          <a:p>
            <a:r>
              <a:rPr lang="en-US" dirty="0" smtClean="0"/>
              <a:t>You do not feel comfortable going to a certain area</a:t>
            </a:r>
          </a:p>
          <a:p>
            <a:r>
              <a:rPr lang="en-US" dirty="0" smtClean="0"/>
              <a:t>A person did not give their consent to participate in the survey or they don’t want to complete the survey in it’s entirety</a:t>
            </a:r>
          </a:p>
          <a:p>
            <a:r>
              <a:rPr lang="en-US" dirty="0" smtClean="0"/>
              <a:t>Someone does not seem to understand the consent process and cannot reasonably consent to the survey.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73970"/>
            <a:ext cx="5183188" cy="823912"/>
          </a:xfrm>
        </p:spPr>
        <p:txBody>
          <a:bodyPr/>
          <a:lstStyle/>
          <a:p>
            <a:r>
              <a:rPr lang="en-US" dirty="0" smtClean="0"/>
              <a:t>Don’ts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97882"/>
            <a:ext cx="5183188" cy="3684588"/>
          </a:xfrm>
        </p:spPr>
        <p:txBody>
          <a:bodyPr/>
          <a:lstStyle/>
          <a:p>
            <a:r>
              <a:rPr lang="en-US" dirty="0" smtClean="0"/>
              <a:t>Do not fill out an observation survey if you have not laid eyes on the individual that day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5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 Volunteer Prep and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and register an account with the </a:t>
            </a:r>
            <a:r>
              <a:rPr lang="en-US" u="sng" dirty="0"/>
              <a:t>Counting Us</a:t>
            </a:r>
            <a:r>
              <a:rPr lang="en-US" dirty="0"/>
              <a:t> App</a:t>
            </a:r>
          </a:p>
          <a:p>
            <a:pPr lvl="1"/>
            <a:r>
              <a:rPr lang="en-US" dirty="0" smtClean="0"/>
              <a:t>Practice entering surveys using code: </a:t>
            </a:r>
            <a:r>
              <a:rPr lang="en-US" b="1" dirty="0" smtClean="0"/>
              <a:t>TX2020</a:t>
            </a:r>
          </a:p>
          <a:p>
            <a:pPr lvl="1"/>
            <a:r>
              <a:rPr lang="en-US" dirty="0" smtClean="0"/>
              <a:t>Don’t be afraid to make mistakes, this is all test data!</a:t>
            </a:r>
          </a:p>
          <a:p>
            <a:r>
              <a:rPr lang="en-US" dirty="0" smtClean="0"/>
              <a:t>Review the survey and become comfortable with the questions</a:t>
            </a:r>
          </a:p>
          <a:p>
            <a:r>
              <a:rPr lang="en-US" dirty="0" smtClean="0"/>
              <a:t>Talk to your PIT lead about any concerns prior or on the day of the count</a:t>
            </a:r>
          </a:p>
        </p:txBody>
      </p:sp>
    </p:spTree>
    <p:extLst>
      <p:ext uri="{BB962C8B-B14F-4D97-AF65-F5344CB8AC3E}">
        <p14:creationId xmlns:p14="http://schemas.microsoft.com/office/powerpoint/2010/main" val="208091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1860"/>
            <a:ext cx="10515600" cy="1325563"/>
          </a:xfrm>
        </p:spPr>
        <p:txBody>
          <a:bodyPr/>
          <a:lstStyle/>
          <a:p>
            <a:r>
              <a:rPr lang="en-US" u="sng" dirty="0" smtClean="0"/>
              <a:t>Safety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953740"/>
            <a:ext cx="5157787" cy="823912"/>
          </a:xfrm>
        </p:spPr>
        <p:txBody>
          <a:bodyPr/>
          <a:lstStyle/>
          <a:p>
            <a:r>
              <a:rPr lang="en-US" u="sng" dirty="0" smtClean="0"/>
              <a:t>Do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1777652"/>
            <a:ext cx="5157787" cy="426559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Always work in teams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Be respectful of space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Ask a person to participate if you think they are homeless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Introduce yourself and explain what you are doing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Be sincere and caring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Know how to de-escalate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Know emergency numbers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Honor requests to not participate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Provide shelter information if possible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Dress appropriately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Leave valuables behind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3498" y="953740"/>
            <a:ext cx="5183188" cy="823912"/>
          </a:xfrm>
        </p:spPr>
        <p:txBody>
          <a:bodyPr/>
          <a:lstStyle/>
          <a:p>
            <a:r>
              <a:rPr lang="en-US" u="sng" dirty="0" smtClean="0"/>
              <a:t>Don’t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61044"/>
            <a:ext cx="5183188" cy="4098811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Wake up someone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Approach if you don’t feel comfortable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Mandate participation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Invade personal space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Promise anything you can’t deliver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Be judgmental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Give money or offer rides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Share any confidential info or photos of participants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Panic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Put anyone in danger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Deviate from the survey</a:t>
            </a:r>
          </a:p>
        </p:txBody>
      </p:sp>
    </p:spTree>
    <p:extLst>
      <p:ext uri="{BB962C8B-B14F-4D97-AF65-F5344CB8AC3E}">
        <p14:creationId xmlns:p14="http://schemas.microsoft.com/office/powerpoint/2010/main" val="123265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Best Practices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167" y="157486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Familiarize yourself with the survey</a:t>
            </a:r>
          </a:p>
          <a:p>
            <a:r>
              <a:rPr lang="en-US" dirty="0" smtClean="0"/>
              <a:t>Communicate your intentions to prospective survey participants</a:t>
            </a:r>
          </a:p>
          <a:p>
            <a:r>
              <a:rPr lang="en-US" dirty="0" smtClean="0"/>
              <a:t>Obtain consent to administer the survey</a:t>
            </a:r>
          </a:p>
          <a:p>
            <a:r>
              <a:rPr lang="en-US" dirty="0" smtClean="0"/>
              <a:t>Express confidence and compassion</a:t>
            </a:r>
          </a:p>
          <a:p>
            <a:r>
              <a:rPr lang="en-US" dirty="0" smtClean="0"/>
              <a:t>When surveying individuals in a group, prioritize safety and protect participant’s information</a:t>
            </a:r>
          </a:p>
          <a:p>
            <a:r>
              <a:rPr lang="en-US" dirty="0" smtClean="0"/>
              <a:t>Come up with a safety phrase for discomfort amongst your team</a:t>
            </a:r>
          </a:p>
          <a:p>
            <a:r>
              <a:rPr lang="en-US" dirty="0" smtClean="0"/>
              <a:t>Know volunteer expectations</a:t>
            </a:r>
          </a:p>
          <a:p>
            <a:r>
              <a:rPr lang="en-US" dirty="0" smtClean="0"/>
              <a:t>Know community resources </a:t>
            </a:r>
          </a:p>
          <a:p>
            <a:r>
              <a:rPr lang="en-US" dirty="0" smtClean="0"/>
              <a:t>Contact PIT Lead if any issues arise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1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PIT Overview</a:t>
            </a:r>
          </a:p>
          <a:p>
            <a:r>
              <a:rPr lang="en-US" dirty="0" smtClean="0"/>
              <a:t>PIT Methodology</a:t>
            </a:r>
          </a:p>
          <a:p>
            <a:r>
              <a:rPr lang="en-US" dirty="0" smtClean="0"/>
              <a:t>Unsheltered PIT Count</a:t>
            </a:r>
          </a:p>
          <a:p>
            <a:r>
              <a:rPr lang="en-US" dirty="0" smtClean="0"/>
              <a:t>Sheltered PIT Count</a:t>
            </a:r>
          </a:p>
          <a:p>
            <a:r>
              <a:rPr lang="en-US" dirty="0" smtClean="0"/>
              <a:t>Volunteer Prep</a:t>
            </a:r>
          </a:p>
          <a:p>
            <a:r>
              <a:rPr lang="en-US" dirty="0" smtClean="0"/>
              <a:t>Counting Us App</a:t>
            </a:r>
          </a:p>
          <a:p>
            <a:r>
              <a:rPr lang="en-US" dirty="0" smtClean="0"/>
              <a:t>Q&amp;A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71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Checklist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436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Items to bring with you:</a:t>
            </a:r>
          </a:p>
          <a:p>
            <a:r>
              <a:rPr lang="en-US" dirty="0" smtClean="0"/>
              <a:t>Comfortable clothes and shoes</a:t>
            </a:r>
          </a:p>
          <a:p>
            <a:r>
              <a:rPr lang="en-US" dirty="0" smtClean="0"/>
              <a:t>Fully charged cell phone (portable charger if possible)</a:t>
            </a:r>
          </a:p>
          <a:p>
            <a:r>
              <a:rPr lang="en-US" dirty="0" smtClean="0"/>
              <a:t>Flashlight (if conducting count at night or early morning)</a:t>
            </a:r>
          </a:p>
          <a:p>
            <a:r>
              <a:rPr lang="en-US" dirty="0" smtClean="0"/>
              <a:t>Pen and notepad</a:t>
            </a:r>
          </a:p>
          <a:p>
            <a:r>
              <a:rPr lang="en-US" dirty="0" smtClean="0"/>
              <a:t>Vehicle if necessary</a:t>
            </a:r>
          </a:p>
          <a:p>
            <a:r>
              <a:rPr lang="en-US" dirty="0" smtClean="0"/>
              <a:t>“Goodie bags” to pass out if provided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0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Volunteer Hour Tracker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36825"/>
            <a:ext cx="10515600" cy="1977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C00000"/>
                </a:solidFill>
              </a:rPr>
              <a:t>ALL VOLUNTEERS MUST FILL OUT ONLINE </a:t>
            </a:r>
            <a:r>
              <a:rPr lang="en-US" sz="4800" b="1" dirty="0" smtClean="0">
                <a:solidFill>
                  <a:srgbClr val="C00000"/>
                </a:solidFill>
                <a:hlinkClick r:id="rId3"/>
              </a:rPr>
              <a:t>FORM</a:t>
            </a:r>
            <a:r>
              <a:rPr lang="en-US" sz="4800" b="1" dirty="0" smtClean="0">
                <a:solidFill>
                  <a:srgbClr val="C00000"/>
                </a:solidFill>
              </a:rPr>
              <a:t>!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3143" y="470240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003D79"/>
                </a:solidFill>
              </a:rPr>
              <a:t>*Please </a:t>
            </a:r>
            <a:r>
              <a:rPr lang="en-US" sz="2800" dirty="0" smtClean="0">
                <a:solidFill>
                  <a:srgbClr val="003D79"/>
                </a:solidFill>
              </a:rPr>
              <a:t>have volunteers fill out on the day of the count after completing their shift*</a:t>
            </a:r>
            <a:endParaRPr lang="en-US" sz="2800" dirty="0">
              <a:solidFill>
                <a:srgbClr val="00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14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515" y="25858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Counting Us App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68049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What you need– Prep and Forms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176" y="1819469"/>
            <a:ext cx="10515600" cy="460009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Download </a:t>
            </a:r>
            <a:r>
              <a:rPr lang="en-US" b="1" dirty="0" smtClean="0">
                <a:solidFill>
                  <a:srgbClr val="003D79"/>
                </a:solidFill>
              </a:rPr>
              <a:t>and register an account with the </a:t>
            </a:r>
            <a:r>
              <a:rPr lang="en-US" b="1" u="sng" dirty="0" smtClean="0">
                <a:solidFill>
                  <a:srgbClr val="003D79"/>
                </a:solidFill>
              </a:rPr>
              <a:t>Counting Us</a:t>
            </a:r>
            <a:r>
              <a:rPr lang="en-US" b="1" dirty="0" smtClean="0">
                <a:solidFill>
                  <a:srgbClr val="003D79"/>
                </a:solidFill>
              </a:rPr>
              <a:t> App</a:t>
            </a:r>
          </a:p>
          <a:p>
            <a:pPr lvl="1"/>
            <a:r>
              <a:rPr lang="en-US" dirty="0" smtClean="0">
                <a:solidFill>
                  <a:srgbClr val="003D79"/>
                </a:solidFill>
              </a:rPr>
              <a:t>Practice entering surveys using code: </a:t>
            </a:r>
            <a:r>
              <a:rPr lang="en-US" b="1" dirty="0" smtClean="0">
                <a:solidFill>
                  <a:srgbClr val="003D79"/>
                </a:solidFill>
              </a:rPr>
              <a:t>TX2020</a:t>
            </a:r>
          </a:p>
          <a:p>
            <a:pPr lvl="2"/>
            <a:r>
              <a:rPr lang="en-US" dirty="0" smtClean="0">
                <a:solidFill>
                  <a:srgbClr val="003D79"/>
                </a:solidFill>
              </a:rPr>
              <a:t>Don’t be afraid to make mistakes, it is all test data before 1/23/20!</a:t>
            </a:r>
          </a:p>
          <a:p>
            <a:pPr lvl="1"/>
            <a:r>
              <a:rPr lang="en-US" dirty="0" smtClean="0">
                <a:solidFill>
                  <a:srgbClr val="003D79"/>
                </a:solidFill>
              </a:rPr>
              <a:t>Make sure you have a full battery!</a:t>
            </a:r>
          </a:p>
          <a:p>
            <a:r>
              <a:rPr lang="en-US" b="1" dirty="0">
                <a:solidFill>
                  <a:srgbClr val="003D79"/>
                </a:solidFill>
              </a:rPr>
              <a:t>Review the survey and become comfortable with asking the </a:t>
            </a:r>
            <a:r>
              <a:rPr lang="en-US" b="1" dirty="0" smtClean="0">
                <a:solidFill>
                  <a:srgbClr val="003D79"/>
                </a:solidFill>
              </a:rPr>
              <a:t>questions</a:t>
            </a:r>
          </a:p>
          <a:p>
            <a:pPr lvl="1"/>
            <a:r>
              <a:rPr lang="en-US" dirty="0" smtClean="0"/>
              <a:t>Volunteer </a:t>
            </a:r>
            <a:r>
              <a:rPr lang="en-US" dirty="0"/>
              <a:t>Interviewing </a:t>
            </a:r>
            <a:r>
              <a:rPr lang="en-US" dirty="0" smtClean="0"/>
              <a:t>Guide</a:t>
            </a:r>
          </a:p>
          <a:p>
            <a:r>
              <a:rPr lang="en-US" b="1" dirty="0"/>
              <a:t>Talk to your PIT lead about any concerns prior or on the day of the count</a:t>
            </a:r>
          </a:p>
          <a:p>
            <a:pPr lvl="1"/>
            <a:r>
              <a:rPr lang="en-US" dirty="0"/>
              <a:t>It is important, especially on the day of the count, to inform your PIT lead of any issues immediately </a:t>
            </a:r>
          </a:p>
        </p:txBody>
      </p:sp>
    </p:spTree>
    <p:extLst>
      <p:ext uri="{BB962C8B-B14F-4D97-AF65-F5344CB8AC3E}">
        <p14:creationId xmlns:p14="http://schemas.microsoft.com/office/powerpoint/2010/main" val="96525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Day of Count Set-Up Key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2755" y="4008360"/>
            <a:ext cx="6692757" cy="15032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u="sng" dirty="0" smtClean="0">
                <a:solidFill>
                  <a:srgbClr val="C00000"/>
                </a:solidFill>
              </a:rPr>
              <a:t>TX2020</a:t>
            </a:r>
            <a:endParaRPr lang="en-US" sz="7200" b="1" u="sng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43772" y="2274514"/>
            <a:ext cx="9770724" cy="1503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rgbClr val="003D79"/>
                </a:solidFill>
              </a:rPr>
              <a:t>MAKE SURE ON THE DAY OF THE COUNT ALL SURVEYS ARE COLLECTED UNDER SET-UP KEY…</a:t>
            </a:r>
            <a:endParaRPr lang="en-US" sz="3600" dirty="0">
              <a:solidFill>
                <a:srgbClr val="00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65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Us Training Materials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Click here for a short tutorial on Registering for the Count</a:t>
            </a:r>
            <a:endParaRPr lang="en-US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Click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here for a short tutorial on Sheltered Count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Click here for a short tutorial on Unsheltered Count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Click here for a short tutorial on Observation </a:t>
            </a:r>
            <a:r>
              <a:rPr lang="en-US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Count</a:t>
            </a:r>
            <a:endParaRPr lang="en-US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dirty="0" smtClean="0">
                <a:solidFill>
                  <a:srgbClr val="003D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*Links to these videos are also on our website </a:t>
            </a:r>
            <a:r>
              <a:rPr lang="en-US" sz="3600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thn.org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907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0812"/>
            <a:ext cx="10515600" cy="1325563"/>
          </a:xfrm>
        </p:spPr>
        <p:txBody>
          <a:bodyPr/>
          <a:lstStyle/>
          <a:p>
            <a:r>
              <a:rPr lang="en-US" u="sng" dirty="0" smtClean="0"/>
              <a:t>DV Survivors and Surveys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123" y="1637030"/>
            <a:ext cx="5181600" cy="4232275"/>
          </a:xfrm>
        </p:spPr>
        <p:txBody>
          <a:bodyPr>
            <a:normAutofit/>
          </a:bodyPr>
          <a:lstStyle/>
          <a:p>
            <a:r>
              <a:rPr lang="en-US" dirty="0" smtClean="0"/>
              <a:t>Use Counting Us App </a:t>
            </a:r>
          </a:p>
          <a:p>
            <a:r>
              <a:rPr lang="en-US" dirty="0" smtClean="0"/>
              <a:t>On </a:t>
            </a:r>
            <a:r>
              <a:rPr lang="en-US" dirty="0"/>
              <a:t>geo-location screen, click “Enter Address” button and </a:t>
            </a:r>
            <a:r>
              <a:rPr lang="en-US" b="1" dirty="0" smtClean="0"/>
              <a:t>ONLY</a:t>
            </a:r>
            <a:r>
              <a:rPr lang="en-US" dirty="0" smtClean="0"/>
              <a:t> enter in City and </a:t>
            </a:r>
            <a:r>
              <a:rPr lang="en-US" dirty="0"/>
              <a:t>State </a:t>
            </a:r>
            <a:r>
              <a:rPr lang="en-US" dirty="0" smtClean="0"/>
              <a:t>information</a:t>
            </a:r>
          </a:p>
          <a:p>
            <a:r>
              <a:rPr lang="en-US" b="1" dirty="0"/>
              <a:t>DO NOT </a:t>
            </a:r>
            <a:r>
              <a:rPr lang="en-US" dirty="0"/>
              <a:t>enter in first or last name</a:t>
            </a:r>
          </a:p>
          <a:p>
            <a:r>
              <a:rPr lang="en-US" dirty="0" smtClean="0"/>
              <a:t>For date of birth information </a:t>
            </a:r>
            <a:r>
              <a:rPr lang="en-US" b="1" dirty="0" smtClean="0"/>
              <a:t>ONLY </a:t>
            </a:r>
            <a:r>
              <a:rPr lang="en-US" dirty="0"/>
              <a:t>enter in </a:t>
            </a:r>
            <a:r>
              <a:rPr lang="en-US" dirty="0" smtClean="0"/>
              <a:t>age range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"/>
          <a:stretch/>
        </p:blipFill>
        <p:spPr>
          <a:xfrm>
            <a:off x="6330102" y="1924844"/>
            <a:ext cx="2356698" cy="4084216"/>
          </a:xfrm>
          <a:prstGeom prst="rect">
            <a:avLst/>
          </a:prstGeom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7"/>
          <a:stretch/>
        </p:blipFill>
        <p:spPr>
          <a:xfrm>
            <a:off x="9151631" y="2019990"/>
            <a:ext cx="2313671" cy="3989070"/>
          </a:xfrm>
          <a:prstGeom prst="rect">
            <a:avLst/>
          </a:prstGeom>
          <a:ln>
            <a:solidFill>
              <a:schemeClr val="accent6">
                <a:lumMod val="10000"/>
              </a:schemeClr>
            </a:solidFill>
          </a:ln>
        </p:spPr>
      </p:pic>
      <p:sp>
        <p:nvSpPr>
          <p:cNvPr id="10" name="Oval 9"/>
          <p:cNvSpPr/>
          <p:nvPr/>
        </p:nvSpPr>
        <p:spPr>
          <a:xfrm>
            <a:off x="6880860" y="5600700"/>
            <a:ext cx="1280160" cy="53721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26880" y="4069080"/>
            <a:ext cx="30861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3D79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962179" y="2994660"/>
            <a:ext cx="2651760" cy="10744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7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for the Count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>
                <a:solidFill>
                  <a:srgbClr val="003D79"/>
                </a:solidFill>
              </a:rPr>
              <a:t>Click </a:t>
            </a:r>
            <a:r>
              <a:rPr lang="en-US" sz="3200" dirty="0">
                <a:solidFill>
                  <a:srgbClr val="003D79"/>
                </a:solidFill>
                <a:hlinkClick r:id="rId3"/>
              </a:rPr>
              <a:t>here</a:t>
            </a:r>
            <a:endParaRPr lang="en-US" sz="3200" dirty="0">
              <a:solidFill>
                <a:srgbClr val="003D79"/>
              </a:solidFill>
            </a:endParaRPr>
          </a:p>
          <a:p>
            <a:pPr lvl="1"/>
            <a:r>
              <a:rPr lang="en-US" sz="3200" dirty="0" smtClean="0">
                <a:solidFill>
                  <a:srgbClr val="003D79"/>
                </a:solidFill>
              </a:rPr>
              <a:t>Go online to THN’s website</a:t>
            </a:r>
          </a:p>
          <a:p>
            <a:pPr marL="457200" lvl="1" indent="0">
              <a:buNone/>
            </a:pPr>
            <a:r>
              <a:rPr lang="en-US" sz="3200" dirty="0" smtClean="0">
                <a:solidFill>
                  <a:srgbClr val="003D79"/>
                </a:solidFill>
              </a:rPr>
              <a:t>Texas Balance of </a:t>
            </a:r>
            <a:r>
              <a:rPr lang="en-US" sz="3200" dirty="0" err="1" smtClean="0">
                <a:solidFill>
                  <a:srgbClr val="003D79"/>
                </a:solidFill>
              </a:rPr>
              <a:t>State</a:t>
            </a:r>
            <a:r>
              <a:rPr lang="en-US" sz="3200" dirty="0" err="1" smtClean="0">
                <a:solidFill>
                  <a:srgbClr val="003D79"/>
                </a:solidFill>
                <a:sym typeface="Wingdings" panose="05000000000000000000" pitchFamily="2" charset="2"/>
              </a:rPr>
              <a:t></a:t>
            </a:r>
            <a:r>
              <a:rPr lang="en-US" sz="3200" dirty="0" err="1" smtClean="0">
                <a:solidFill>
                  <a:srgbClr val="003D79"/>
                </a:solidFill>
              </a:rPr>
              <a:t>Data</a:t>
            </a:r>
            <a:r>
              <a:rPr lang="en-US" sz="3200" dirty="0" err="1" smtClean="0">
                <a:solidFill>
                  <a:srgbClr val="003D79"/>
                </a:solidFill>
                <a:sym typeface="Wingdings" panose="05000000000000000000" pitchFamily="2" charset="2"/>
              </a:rPr>
              <a:t></a:t>
            </a:r>
            <a:r>
              <a:rPr lang="en-US" sz="3200" dirty="0" err="1" smtClean="0">
                <a:solidFill>
                  <a:srgbClr val="003D79"/>
                </a:solidFill>
              </a:rPr>
              <a:t>Point-in-Time</a:t>
            </a:r>
            <a:r>
              <a:rPr lang="en-US" sz="3200" dirty="0" smtClean="0">
                <a:solidFill>
                  <a:srgbClr val="003D79"/>
                </a:solidFill>
              </a:rPr>
              <a:t> </a:t>
            </a:r>
            <a:r>
              <a:rPr lang="en-US" sz="3200" dirty="0" err="1" smtClean="0">
                <a:solidFill>
                  <a:srgbClr val="003D79"/>
                </a:solidFill>
              </a:rPr>
              <a:t>Reports</a:t>
            </a:r>
            <a:r>
              <a:rPr lang="en-US" sz="3200" dirty="0" err="1" smtClean="0">
                <a:solidFill>
                  <a:srgbClr val="003D79"/>
                </a:solidFill>
                <a:sym typeface="Wingdings" panose="05000000000000000000" pitchFamily="2" charset="2"/>
              </a:rPr>
              <a:t></a:t>
            </a:r>
            <a:r>
              <a:rPr lang="en-US" sz="3200" dirty="0" err="1" smtClean="0">
                <a:solidFill>
                  <a:srgbClr val="003D79"/>
                </a:solidFill>
              </a:rPr>
              <a:t>Winter</a:t>
            </a:r>
            <a:r>
              <a:rPr lang="en-US" sz="3200" dirty="0" smtClean="0">
                <a:solidFill>
                  <a:srgbClr val="003D79"/>
                </a:solidFill>
              </a:rPr>
              <a:t> Training </a:t>
            </a:r>
            <a:r>
              <a:rPr lang="en-US" sz="3200" dirty="0" err="1" smtClean="0">
                <a:solidFill>
                  <a:srgbClr val="003D79"/>
                </a:solidFill>
              </a:rPr>
              <a:t>Materials</a:t>
            </a:r>
            <a:r>
              <a:rPr lang="en-US" sz="3200" dirty="0" err="1" smtClean="0">
                <a:solidFill>
                  <a:srgbClr val="003D79"/>
                </a:solidFill>
                <a:sym typeface="Wingdings" panose="05000000000000000000" pitchFamily="2" charset="2"/>
              </a:rPr>
              <a:t></a:t>
            </a:r>
            <a:r>
              <a:rPr lang="en-US" sz="3200" dirty="0" err="1" smtClean="0">
                <a:solidFill>
                  <a:srgbClr val="003D79"/>
                </a:solidFill>
              </a:rPr>
              <a:t>Volunteer</a:t>
            </a:r>
            <a:r>
              <a:rPr lang="en-US" sz="3200" dirty="0" smtClean="0">
                <a:solidFill>
                  <a:srgbClr val="003D79"/>
                </a:solidFill>
              </a:rPr>
              <a:t> </a:t>
            </a:r>
            <a:r>
              <a:rPr lang="en-US" sz="3200" dirty="0" err="1" smtClean="0">
                <a:solidFill>
                  <a:srgbClr val="003D79"/>
                </a:solidFill>
              </a:rPr>
              <a:t>Materials</a:t>
            </a:r>
            <a:r>
              <a:rPr lang="en-US" sz="3200" dirty="0" err="1" smtClean="0">
                <a:solidFill>
                  <a:srgbClr val="003D79"/>
                </a:solidFill>
                <a:sym typeface="Wingdings" panose="05000000000000000000" pitchFamily="2" charset="2"/>
              </a:rPr>
              <a:t></a:t>
            </a:r>
            <a:r>
              <a:rPr lang="en-US" sz="3200" dirty="0" err="1" smtClean="0">
                <a:solidFill>
                  <a:srgbClr val="003D79"/>
                </a:solidFill>
              </a:rPr>
              <a:t>Vo</a:t>
            </a:r>
            <a:r>
              <a:rPr lang="en-US" sz="3200" dirty="0" err="1" smtClean="0">
                <a:solidFill>
                  <a:srgbClr val="003D79"/>
                </a:solidFill>
              </a:rPr>
              <a:t>lunteer</a:t>
            </a:r>
            <a:r>
              <a:rPr lang="en-US" sz="3200" dirty="0" smtClean="0">
                <a:solidFill>
                  <a:srgbClr val="003D79"/>
                </a:solidFill>
              </a:rPr>
              <a:t> Registration Portal</a:t>
            </a:r>
            <a:endParaRPr lang="en-US" sz="3200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Complete registration ASAP!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Next Steps!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Register for the Count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Complete the PIT Quiz on Google Forms (link on next slide)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Work with your PIT Lead to develop a strategy and game </a:t>
            </a:r>
            <a:r>
              <a:rPr lang="en-US" dirty="0"/>
              <a:t> </a:t>
            </a:r>
            <a:r>
              <a:rPr lang="en-US" dirty="0" smtClean="0"/>
              <a:t>   plan for where you will count on 1/23/20.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Check out the </a:t>
            </a:r>
            <a:r>
              <a:rPr lang="en-US" dirty="0" smtClean="0">
                <a:hlinkClick r:id="rId3"/>
              </a:rPr>
              <a:t>Volunteer Materials </a:t>
            </a:r>
            <a:r>
              <a:rPr lang="en-US" dirty="0" smtClean="0"/>
              <a:t>on THN’s website</a:t>
            </a:r>
          </a:p>
        </p:txBody>
      </p:sp>
    </p:spTree>
    <p:extLst>
      <p:ext uri="{BB962C8B-B14F-4D97-AF65-F5344CB8AC3E}">
        <p14:creationId xmlns:p14="http://schemas.microsoft.com/office/powerpoint/2010/main" val="34009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DON’T FORGET!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08" y="2712033"/>
            <a:ext cx="11374015" cy="15240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Please submit the </a:t>
            </a:r>
            <a:r>
              <a:rPr lang="en-US" sz="3600" dirty="0" smtClean="0">
                <a:hlinkClick r:id="rId3"/>
              </a:rPr>
              <a:t>Volunteer Hour Tracker </a:t>
            </a:r>
            <a:r>
              <a:rPr lang="en-US" sz="3600" dirty="0" smtClean="0"/>
              <a:t>form online by </a:t>
            </a:r>
            <a:r>
              <a:rPr lang="en-US" sz="3600" b="1" dirty="0" smtClean="0">
                <a:solidFill>
                  <a:srgbClr val="C00000"/>
                </a:solidFill>
              </a:rPr>
              <a:t>1/30/20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167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PIT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85161"/>
            <a:ext cx="10515600" cy="16856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>
                <a:solidFill>
                  <a:srgbClr val="C00000"/>
                </a:solidFill>
              </a:rPr>
              <a:t>January 23</a:t>
            </a:r>
            <a:r>
              <a:rPr lang="en-US" sz="6600" b="1" baseline="30000" dirty="0" smtClean="0">
                <a:solidFill>
                  <a:srgbClr val="C00000"/>
                </a:solidFill>
              </a:rPr>
              <a:t>rd</a:t>
            </a:r>
            <a:r>
              <a:rPr lang="en-US" sz="6600" b="1" dirty="0" smtClean="0">
                <a:solidFill>
                  <a:srgbClr val="C00000"/>
                </a:solidFill>
              </a:rPr>
              <a:t>, 2020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1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914400"/>
            <a:ext cx="47625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Quiz time!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click</a:t>
            </a:r>
            <a:r>
              <a:rPr lang="en-US" dirty="0" smtClean="0">
                <a:hlinkClick r:id="rId3"/>
              </a:rPr>
              <a:t> here </a:t>
            </a:r>
            <a:r>
              <a:rPr lang="en-US" dirty="0" smtClean="0"/>
              <a:t>to start the process</a:t>
            </a:r>
          </a:p>
          <a:p>
            <a:r>
              <a:rPr lang="en-US" dirty="0" smtClean="0"/>
              <a:t>Steps to complete: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Complete the quiz (need 70% or higher to pass)</a:t>
            </a:r>
          </a:p>
          <a:p>
            <a:pPr lvl="2"/>
            <a:r>
              <a:rPr lang="en-US" dirty="0" smtClean="0"/>
              <a:t>If you do not pass the first time, no worries, please take it over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SUBMIT!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2295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26" y="23432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THANK YOU!!!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99287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What is a Point-In-Time Count (PIT)?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79620"/>
          </a:xfrm>
        </p:spPr>
        <p:txBody>
          <a:bodyPr>
            <a:normAutofit/>
          </a:bodyPr>
          <a:lstStyle/>
          <a:p>
            <a:r>
              <a:rPr lang="en-US" dirty="0"/>
              <a:t>A snapshot of how many homeless individuals </a:t>
            </a:r>
            <a:r>
              <a:rPr lang="en-US" dirty="0" smtClean="0"/>
              <a:t>are in </a:t>
            </a:r>
            <a:r>
              <a:rPr lang="en-US" dirty="0"/>
              <a:t>your </a:t>
            </a:r>
            <a:r>
              <a:rPr lang="en-US" dirty="0" smtClean="0"/>
              <a:t>community on a single day.</a:t>
            </a:r>
            <a:endParaRPr lang="en-US" dirty="0"/>
          </a:p>
          <a:p>
            <a:r>
              <a:rPr lang="en-US" dirty="0" smtClean="0"/>
              <a:t>On </a:t>
            </a:r>
            <a:r>
              <a:rPr lang="en-US" dirty="0"/>
              <a:t>the local level, point-in-time counts help communities plan services and programs to appropriately address local needs, measure progress in decreasing homelessness, and identify strengths and gaps in a community’s current homelessness assistance system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1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PIT Background</a:t>
            </a:r>
            <a:r>
              <a:rPr lang="en-US" u="sng" dirty="0"/>
              <a:t> –</a:t>
            </a:r>
            <a:r>
              <a:rPr lang="en-US" u="sng" dirty="0" smtClean="0"/>
              <a:t> Why </a:t>
            </a:r>
            <a:r>
              <a:rPr lang="en-US" u="sng" dirty="0"/>
              <a:t>we </a:t>
            </a:r>
            <a:r>
              <a:rPr lang="en-US" u="sng" dirty="0" smtClean="0"/>
              <a:t>count</a:t>
            </a:r>
            <a:endParaRPr lang="en-US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07293860"/>
              </p:ext>
            </p:extLst>
          </p:nvPr>
        </p:nvGraphicFramePr>
        <p:xfrm>
          <a:off x="2729781" y="1812208"/>
          <a:ext cx="6732438" cy="447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286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-137795"/>
            <a:ext cx="10515600" cy="1325563"/>
          </a:xfrm>
        </p:spPr>
        <p:txBody>
          <a:bodyPr/>
          <a:lstStyle/>
          <a:p>
            <a:pPr algn="ctr"/>
            <a:r>
              <a:rPr lang="en-US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SUCCESSFUL PIT COUNT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280160" y="1171576"/>
          <a:ext cx="10485120" cy="5527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62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WHO </a:t>
            </a:r>
            <a:r>
              <a:rPr lang="en-US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TO COUNT</a:t>
            </a:r>
            <a:endParaRPr lang="en-US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62355573"/>
              </p:ext>
            </p:extLst>
          </p:nvPr>
        </p:nvGraphicFramePr>
        <p:xfrm>
          <a:off x="2158998" y="1690688"/>
          <a:ext cx="8712201" cy="4093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218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WHO </a:t>
            </a:r>
            <a:r>
              <a:rPr lang="en-US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NOT TO COUNT</a:t>
            </a:r>
            <a:endParaRPr lang="en-US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66830651"/>
              </p:ext>
            </p:extLst>
          </p:nvPr>
        </p:nvGraphicFramePr>
        <p:xfrm>
          <a:off x="2158998" y="1690688"/>
          <a:ext cx="8712201" cy="4093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815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Unsheltered PIT Count</a:t>
            </a:r>
            <a:endParaRPr lang="en-US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92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unsheltered </a:t>
            </a:r>
            <a:r>
              <a:rPr lang="en-US" dirty="0" smtClean="0"/>
              <a:t>PIT survey requires volunteers to identify homeless </a:t>
            </a:r>
            <a:r>
              <a:rPr lang="en-US" dirty="0"/>
              <a:t>people that are living </a:t>
            </a:r>
            <a:r>
              <a:rPr lang="en-US" dirty="0" smtClean="0"/>
              <a:t>in places </a:t>
            </a:r>
            <a:r>
              <a:rPr lang="en-US" dirty="0"/>
              <a:t>not meant for human </a:t>
            </a:r>
            <a:r>
              <a:rPr lang="en-US" dirty="0" smtClean="0"/>
              <a:t>habitation, such as: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3016251"/>
            <a:ext cx="10515600" cy="156966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 the street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abandoned buildings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their vehicles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tents/shanties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Public parks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the woods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Transportation stations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8482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THN colors">
      <a:dk1>
        <a:srgbClr val="003D79"/>
      </a:dk1>
      <a:lt1>
        <a:sysClr val="window" lastClr="FFFFFF"/>
      </a:lt1>
      <a:dk2>
        <a:srgbClr val="003D79"/>
      </a:dk2>
      <a:lt2>
        <a:srgbClr val="FFFFFF"/>
      </a:lt2>
      <a:accent1>
        <a:srgbClr val="9DBB53"/>
      </a:accent1>
      <a:accent2>
        <a:srgbClr val="BA431B"/>
      </a:accent2>
      <a:accent3>
        <a:srgbClr val="6B506B"/>
      </a:accent3>
      <a:accent4>
        <a:srgbClr val="1B5CBB"/>
      </a:accent4>
      <a:accent5>
        <a:srgbClr val="718791"/>
      </a:accent5>
      <a:accent6>
        <a:srgbClr val="D9D9D9"/>
      </a:accent6>
      <a:hlink>
        <a:srgbClr val="003D79"/>
      </a:hlink>
      <a:folHlink>
        <a:srgbClr val="9DBB53"/>
      </a:folHlink>
    </a:clrScheme>
    <a:fontScheme name="THN Fonts">
      <a:majorFont>
        <a:latin typeface="Playfair Display Black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N Template 1.potx" id="{54D5AF8D-C9D2-42C0-AB16-D29809690F7E}" vid="{C2E0D01D-6501-4CDE-AC33-DFEA31277FAA}"/>
    </a:ext>
  </a:extLst>
</a:theme>
</file>

<file path=ppt/theme/theme2.xml><?xml version="1.0" encoding="utf-8"?>
<a:theme xmlns:a="http://schemas.openxmlformats.org/drawingml/2006/main" name="2_Office Theme">
  <a:themeElements>
    <a:clrScheme name="THN colors">
      <a:dk1>
        <a:srgbClr val="003D79"/>
      </a:dk1>
      <a:lt1>
        <a:sysClr val="window" lastClr="FFFFFF"/>
      </a:lt1>
      <a:dk2>
        <a:srgbClr val="003D79"/>
      </a:dk2>
      <a:lt2>
        <a:srgbClr val="FFFFFF"/>
      </a:lt2>
      <a:accent1>
        <a:srgbClr val="9DBB53"/>
      </a:accent1>
      <a:accent2>
        <a:srgbClr val="BA431B"/>
      </a:accent2>
      <a:accent3>
        <a:srgbClr val="6B506B"/>
      </a:accent3>
      <a:accent4>
        <a:srgbClr val="1B5CBB"/>
      </a:accent4>
      <a:accent5>
        <a:srgbClr val="718791"/>
      </a:accent5>
      <a:accent6>
        <a:srgbClr val="D9D9D9"/>
      </a:accent6>
      <a:hlink>
        <a:srgbClr val="003D79"/>
      </a:hlink>
      <a:folHlink>
        <a:srgbClr val="9DBB53"/>
      </a:folHlink>
    </a:clrScheme>
    <a:fontScheme name="THN Fonts">
      <a:majorFont>
        <a:latin typeface="Playfair Display Black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N Template 1.potx" id="{54D5AF8D-C9D2-42C0-AB16-D29809690F7E}" vid="{C2E0D01D-6501-4CDE-AC33-DFEA31277FAA}"/>
    </a:ext>
  </a:extLst>
</a:theme>
</file>

<file path=ppt/theme/theme3.xml><?xml version="1.0" encoding="utf-8"?>
<a:theme xmlns:a="http://schemas.openxmlformats.org/drawingml/2006/main" name="5_Office Theme">
  <a:themeElements>
    <a:clrScheme name="THN colors">
      <a:dk1>
        <a:srgbClr val="003D79"/>
      </a:dk1>
      <a:lt1>
        <a:sysClr val="window" lastClr="FFFFFF"/>
      </a:lt1>
      <a:dk2>
        <a:srgbClr val="003D79"/>
      </a:dk2>
      <a:lt2>
        <a:srgbClr val="FFFFFF"/>
      </a:lt2>
      <a:accent1>
        <a:srgbClr val="9DBB53"/>
      </a:accent1>
      <a:accent2>
        <a:srgbClr val="BA431B"/>
      </a:accent2>
      <a:accent3>
        <a:srgbClr val="6B506B"/>
      </a:accent3>
      <a:accent4>
        <a:srgbClr val="1B5CBB"/>
      </a:accent4>
      <a:accent5>
        <a:srgbClr val="718791"/>
      </a:accent5>
      <a:accent6>
        <a:srgbClr val="D9D9D9"/>
      </a:accent6>
      <a:hlink>
        <a:srgbClr val="003D79"/>
      </a:hlink>
      <a:folHlink>
        <a:srgbClr val="9DBB53"/>
      </a:folHlink>
    </a:clrScheme>
    <a:fontScheme name="THN Fonts">
      <a:majorFont>
        <a:latin typeface="Playfair Display Black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N Template 1.potx" id="{54D5AF8D-C9D2-42C0-AB16-D29809690F7E}" vid="{C2E0D01D-6501-4CDE-AC33-DFEA31277FAA}"/>
    </a:ext>
  </a:extLst>
</a:theme>
</file>

<file path=ppt/theme/theme4.xml><?xml version="1.0" encoding="utf-8"?>
<a:theme xmlns:a="http://schemas.openxmlformats.org/drawingml/2006/main" name="6_Office Theme">
  <a:themeElements>
    <a:clrScheme name="THN colors">
      <a:dk1>
        <a:srgbClr val="003D79"/>
      </a:dk1>
      <a:lt1>
        <a:sysClr val="window" lastClr="FFFFFF"/>
      </a:lt1>
      <a:dk2>
        <a:srgbClr val="003D79"/>
      </a:dk2>
      <a:lt2>
        <a:srgbClr val="FFFFFF"/>
      </a:lt2>
      <a:accent1>
        <a:srgbClr val="9DBB53"/>
      </a:accent1>
      <a:accent2>
        <a:srgbClr val="BA431B"/>
      </a:accent2>
      <a:accent3>
        <a:srgbClr val="6B506B"/>
      </a:accent3>
      <a:accent4>
        <a:srgbClr val="1B5CBB"/>
      </a:accent4>
      <a:accent5>
        <a:srgbClr val="718791"/>
      </a:accent5>
      <a:accent6>
        <a:srgbClr val="D9D9D9"/>
      </a:accent6>
      <a:hlink>
        <a:srgbClr val="003D79"/>
      </a:hlink>
      <a:folHlink>
        <a:srgbClr val="9DBB53"/>
      </a:folHlink>
    </a:clrScheme>
    <a:fontScheme name="THN Fonts">
      <a:majorFont>
        <a:latin typeface="Playfair Display Black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N Template 1.potx" id="{54D5AF8D-C9D2-42C0-AB16-D29809690F7E}" vid="{C2E0D01D-6501-4CDE-AC33-DFEA31277FAA}"/>
    </a:ext>
  </a:extLst>
</a:theme>
</file>

<file path=ppt/theme/theme5.xml><?xml version="1.0" encoding="utf-8"?>
<a:theme xmlns:a="http://schemas.openxmlformats.org/drawingml/2006/main" name="7_Office Theme">
  <a:themeElements>
    <a:clrScheme name="THN colors">
      <a:dk1>
        <a:srgbClr val="003D79"/>
      </a:dk1>
      <a:lt1>
        <a:sysClr val="window" lastClr="FFFFFF"/>
      </a:lt1>
      <a:dk2>
        <a:srgbClr val="003D79"/>
      </a:dk2>
      <a:lt2>
        <a:srgbClr val="FFFFFF"/>
      </a:lt2>
      <a:accent1>
        <a:srgbClr val="9DBB53"/>
      </a:accent1>
      <a:accent2>
        <a:srgbClr val="BA431B"/>
      </a:accent2>
      <a:accent3>
        <a:srgbClr val="6B506B"/>
      </a:accent3>
      <a:accent4>
        <a:srgbClr val="1B5CBB"/>
      </a:accent4>
      <a:accent5>
        <a:srgbClr val="718791"/>
      </a:accent5>
      <a:accent6>
        <a:srgbClr val="D9D9D9"/>
      </a:accent6>
      <a:hlink>
        <a:srgbClr val="003D79"/>
      </a:hlink>
      <a:folHlink>
        <a:srgbClr val="9DBB53"/>
      </a:folHlink>
    </a:clrScheme>
    <a:fontScheme name="THN Fonts">
      <a:majorFont>
        <a:latin typeface="Playfair Display Black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N Template 1.potx" id="{54D5AF8D-C9D2-42C0-AB16-D29809690F7E}" vid="{C2E0D01D-6501-4CDE-AC33-DFEA31277FAA}"/>
    </a:ext>
  </a:extLst>
</a:theme>
</file>

<file path=ppt/theme/theme6.xml><?xml version="1.0" encoding="utf-8"?>
<a:theme xmlns:a="http://schemas.openxmlformats.org/drawingml/2006/main" name="8_Office Theme">
  <a:themeElements>
    <a:clrScheme name="THN colors">
      <a:dk1>
        <a:srgbClr val="003D79"/>
      </a:dk1>
      <a:lt1>
        <a:sysClr val="window" lastClr="FFFFFF"/>
      </a:lt1>
      <a:dk2>
        <a:srgbClr val="003D79"/>
      </a:dk2>
      <a:lt2>
        <a:srgbClr val="FFFFFF"/>
      </a:lt2>
      <a:accent1>
        <a:srgbClr val="9DBB53"/>
      </a:accent1>
      <a:accent2>
        <a:srgbClr val="BA431B"/>
      </a:accent2>
      <a:accent3>
        <a:srgbClr val="6B506B"/>
      </a:accent3>
      <a:accent4>
        <a:srgbClr val="1B5CBB"/>
      </a:accent4>
      <a:accent5>
        <a:srgbClr val="718791"/>
      </a:accent5>
      <a:accent6>
        <a:srgbClr val="D9D9D9"/>
      </a:accent6>
      <a:hlink>
        <a:srgbClr val="003D79"/>
      </a:hlink>
      <a:folHlink>
        <a:srgbClr val="9DBB53"/>
      </a:folHlink>
    </a:clrScheme>
    <a:fontScheme name="THN Fonts">
      <a:majorFont>
        <a:latin typeface="Playfair Display Black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N Template 1.potx" id="{54D5AF8D-C9D2-42C0-AB16-D29809690F7E}" vid="{C2E0D01D-6501-4CDE-AC33-DFEA31277FAA}"/>
    </a:ext>
  </a:extLst>
</a:theme>
</file>

<file path=ppt/theme/theme7.xml><?xml version="1.0" encoding="utf-8"?>
<a:theme xmlns:a="http://schemas.openxmlformats.org/drawingml/2006/main" name="9_Office Theme">
  <a:themeElements>
    <a:clrScheme name="THN colors">
      <a:dk1>
        <a:srgbClr val="003D79"/>
      </a:dk1>
      <a:lt1>
        <a:sysClr val="window" lastClr="FFFFFF"/>
      </a:lt1>
      <a:dk2>
        <a:srgbClr val="003D79"/>
      </a:dk2>
      <a:lt2>
        <a:srgbClr val="FFFFFF"/>
      </a:lt2>
      <a:accent1>
        <a:srgbClr val="9DBB53"/>
      </a:accent1>
      <a:accent2>
        <a:srgbClr val="BA431B"/>
      </a:accent2>
      <a:accent3>
        <a:srgbClr val="6B506B"/>
      </a:accent3>
      <a:accent4>
        <a:srgbClr val="1B5CBB"/>
      </a:accent4>
      <a:accent5>
        <a:srgbClr val="718791"/>
      </a:accent5>
      <a:accent6>
        <a:srgbClr val="D9D9D9"/>
      </a:accent6>
      <a:hlink>
        <a:srgbClr val="003D79"/>
      </a:hlink>
      <a:folHlink>
        <a:srgbClr val="9DBB53"/>
      </a:folHlink>
    </a:clrScheme>
    <a:fontScheme name="THN Fonts">
      <a:majorFont>
        <a:latin typeface="Playfair Display Black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N Template 1.potx" id="{54D5AF8D-C9D2-42C0-AB16-D29809690F7E}" vid="{C2E0D01D-6501-4CDE-AC33-DFEA31277FAA}"/>
    </a:ext>
  </a:extLst>
</a:theme>
</file>

<file path=ppt/theme/theme8.xml><?xml version="1.0" encoding="utf-8"?>
<a:theme xmlns:a="http://schemas.openxmlformats.org/drawingml/2006/main" name="Office Theme">
  <a:themeElements>
    <a:clrScheme name="THN Colors">
      <a:dk1>
        <a:srgbClr val="003D79"/>
      </a:dk1>
      <a:lt1>
        <a:srgbClr val="FFFFFF"/>
      </a:lt1>
      <a:dk2>
        <a:srgbClr val="003D79"/>
      </a:dk2>
      <a:lt2>
        <a:srgbClr val="FFFFFF"/>
      </a:lt2>
      <a:accent1>
        <a:srgbClr val="9DBB53"/>
      </a:accent1>
      <a:accent2>
        <a:srgbClr val="BA431B"/>
      </a:accent2>
      <a:accent3>
        <a:srgbClr val="6B506B"/>
      </a:accent3>
      <a:accent4>
        <a:srgbClr val="1B5CBB"/>
      </a:accent4>
      <a:accent5>
        <a:srgbClr val="4472C4"/>
      </a:accent5>
      <a:accent6>
        <a:srgbClr val="718791"/>
      </a:accent6>
      <a:hlink>
        <a:srgbClr val="003D79"/>
      </a:hlink>
      <a:folHlink>
        <a:srgbClr val="9DBB53"/>
      </a:folHlink>
    </a:clrScheme>
    <a:fontScheme name="THN Fonts">
      <a:majorFont>
        <a:latin typeface="Playfair Display Black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N Template 1.potx" id="{A7504B28-C08A-49CA-8F43-042B4DF6C3F6}" vid="{29E293A4-A48F-42DB-BC9A-1D8694AA4DA8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1612</Words>
  <Application>Microsoft Office PowerPoint</Application>
  <PresentationFormat>Widescreen</PresentationFormat>
  <Paragraphs>236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Arial</vt:lpstr>
      <vt:lpstr>Calibri</vt:lpstr>
      <vt:lpstr>Playfair Display Black</vt:lpstr>
      <vt:lpstr>Raleway</vt:lpstr>
      <vt:lpstr>Times New Roman</vt:lpstr>
      <vt:lpstr>Wingdings</vt:lpstr>
      <vt:lpstr>1_Office Theme</vt:lpstr>
      <vt:lpstr>2_Office Theme</vt:lpstr>
      <vt:lpstr>5_Office Theme</vt:lpstr>
      <vt:lpstr>6_Office Theme</vt:lpstr>
      <vt:lpstr>7_Office Theme</vt:lpstr>
      <vt:lpstr>8_Office Theme</vt:lpstr>
      <vt:lpstr>9_Office Theme</vt:lpstr>
      <vt:lpstr>Office Theme</vt:lpstr>
      <vt:lpstr>Point-In-Time  Count: Volunteer Training</vt:lpstr>
      <vt:lpstr>Agenda</vt:lpstr>
      <vt:lpstr>PIT Date</vt:lpstr>
      <vt:lpstr>What is a Point-In-Time Count (PIT)?</vt:lpstr>
      <vt:lpstr>PIT Background – Why we count</vt:lpstr>
      <vt:lpstr>SUCCESSFUL PIT COUNT</vt:lpstr>
      <vt:lpstr>WHO TO COUNT</vt:lpstr>
      <vt:lpstr>WHO NOT TO COUNT</vt:lpstr>
      <vt:lpstr>Unsheltered PIT Count</vt:lpstr>
      <vt:lpstr>Unsheltered PIT – Survey Steps</vt:lpstr>
      <vt:lpstr>Unsheltered PIT – Sample Script</vt:lpstr>
      <vt:lpstr>Sheltered PIT Count</vt:lpstr>
      <vt:lpstr>Sheltered PIT – Who do you count?</vt:lpstr>
      <vt:lpstr>Unsheltered And Sheltered Counts</vt:lpstr>
      <vt:lpstr>Observation PIT Count</vt:lpstr>
      <vt:lpstr>Observation Survey</vt:lpstr>
      <vt:lpstr>PIT Volunteer Prep and Forms</vt:lpstr>
      <vt:lpstr>Safety</vt:lpstr>
      <vt:lpstr>Best Practices</vt:lpstr>
      <vt:lpstr>Checklist</vt:lpstr>
      <vt:lpstr>Volunteer Hour Tracker</vt:lpstr>
      <vt:lpstr>Counting Us App</vt:lpstr>
      <vt:lpstr>What you need– Prep and Forms</vt:lpstr>
      <vt:lpstr>Day of Count Set-Up Key</vt:lpstr>
      <vt:lpstr>Counting Us Training Materials </vt:lpstr>
      <vt:lpstr>DV Survivors and Surveys</vt:lpstr>
      <vt:lpstr>Register for the Count </vt:lpstr>
      <vt:lpstr>Next Steps!</vt:lpstr>
      <vt:lpstr>DON’T FORGET!</vt:lpstr>
      <vt:lpstr>PowerPoint Presentation</vt:lpstr>
      <vt:lpstr>Quiz time!</vt:lpstr>
      <vt:lpstr>THANK YOU!!!</vt:lpstr>
    </vt:vector>
  </TitlesOfParts>
  <Company>Texas Homeless Network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Zakoor</dc:creator>
  <cp:lastModifiedBy>Kyra Henderson</cp:lastModifiedBy>
  <cp:revision>94</cp:revision>
  <dcterms:created xsi:type="dcterms:W3CDTF">2018-09-20T14:11:59Z</dcterms:created>
  <dcterms:modified xsi:type="dcterms:W3CDTF">2019-12-09T23:07:52Z</dcterms:modified>
</cp:coreProperties>
</file>